
<file path=[Content_Types].xml><?xml version="1.0" encoding="utf-8"?>
<Types xmlns="http://schemas.openxmlformats.org/package/2006/content-types">
  <Default Extension="D0B11860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74" r:id="rId3"/>
  </p:sldMasterIdLst>
  <p:notesMasterIdLst>
    <p:notesMasterId r:id="rId43"/>
  </p:notesMasterIdLst>
  <p:handoutMasterIdLst>
    <p:handoutMasterId r:id="rId44"/>
  </p:handoutMasterIdLst>
  <p:sldIdLst>
    <p:sldId id="257" r:id="rId4"/>
    <p:sldId id="258" r:id="rId5"/>
    <p:sldId id="261" r:id="rId6"/>
    <p:sldId id="264" r:id="rId7"/>
    <p:sldId id="267" r:id="rId8"/>
    <p:sldId id="276" r:id="rId9"/>
    <p:sldId id="303" r:id="rId10"/>
    <p:sldId id="291" r:id="rId11"/>
    <p:sldId id="271" r:id="rId12"/>
    <p:sldId id="295" r:id="rId13"/>
    <p:sldId id="321" r:id="rId14"/>
    <p:sldId id="285" r:id="rId15"/>
    <p:sldId id="281" r:id="rId16"/>
    <p:sldId id="286" r:id="rId17"/>
    <p:sldId id="287" r:id="rId18"/>
    <p:sldId id="306" r:id="rId19"/>
    <p:sldId id="307" r:id="rId20"/>
    <p:sldId id="292" r:id="rId21"/>
    <p:sldId id="318" r:id="rId22"/>
    <p:sldId id="278" r:id="rId23"/>
    <p:sldId id="326" r:id="rId24"/>
    <p:sldId id="320" r:id="rId25"/>
    <p:sldId id="309" r:id="rId26"/>
    <p:sldId id="297" r:id="rId27"/>
    <p:sldId id="298" r:id="rId28"/>
    <p:sldId id="327" r:id="rId29"/>
    <p:sldId id="319" r:id="rId30"/>
    <p:sldId id="330" r:id="rId31"/>
    <p:sldId id="288" r:id="rId32"/>
    <p:sldId id="259" r:id="rId33"/>
    <p:sldId id="260" r:id="rId34"/>
    <p:sldId id="322" r:id="rId35"/>
    <p:sldId id="323" r:id="rId36"/>
    <p:sldId id="324" r:id="rId37"/>
    <p:sldId id="325" r:id="rId38"/>
    <p:sldId id="312" r:id="rId39"/>
    <p:sldId id="313" r:id="rId40"/>
    <p:sldId id="328" r:id="rId41"/>
    <p:sldId id="329" r:id="rId42"/>
  </p:sldIdLst>
  <p:sldSz cx="15119350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4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DA9"/>
    <a:srgbClr val="1D1D1D"/>
    <a:srgbClr val="4E4E4E"/>
    <a:srgbClr val="F5F5F5"/>
    <a:srgbClr val="E71C26"/>
    <a:srgbClr val="E6262F"/>
    <a:srgbClr val="F0F0F0"/>
    <a:srgbClr val="FFFFFF"/>
    <a:srgbClr val="55555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29" autoAdjust="0"/>
    <p:restoredTop sz="97397" autoAdjust="0"/>
  </p:normalViewPr>
  <p:slideViewPr>
    <p:cSldViewPr snapToGrid="0" showGuides="1">
      <p:cViewPr>
        <p:scale>
          <a:sx n="75" d="100"/>
          <a:sy n="75" d="100"/>
        </p:scale>
        <p:origin x="2748" y="966"/>
      </p:cViewPr>
      <p:guideLst>
        <p:guide orient="horz" pos="3368"/>
        <p:guide pos="47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7" d="100"/>
          <a:sy n="97" d="100"/>
        </p:scale>
        <p:origin x="26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7D7894-472B-4960-80E9-9FB7CE083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B7841-02DA-4A8D-A1A2-D0C638468C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76A01-1DDF-498A-A73A-9262331C2480}" type="datetimeFigureOut">
              <a:rPr lang="en-GB" smtClean="0">
                <a:latin typeface="Times New Roman" panose="02020603050405020304" pitchFamily="18" charset="0"/>
              </a:rPr>
              <a:t>28/07/2021</a:t>
            </a:fld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8D44F-5989-458E-8824-47EE05D727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8D35C-5D46-42BE-B1A4-8C949B1038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99F0F-9A98-4FCF-BC71-E02816B73087}" type="slidenum">
              <a:rPr lang="en-GB" smtClean="0">
                <a:latin typeface="Times New Roman" panose="02020603050405020304" pitchFamily="18" charset="0"/>
              </a:rPr>
              <a:t>‹#›</a:t>
            </a:fld>
            <a:endParaRPr lang="en-GB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076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19B43DFF-865A-4E4E-AD75-D66A8DE3BEDD}" type="datetimeFigureOut">
              <a:rPr lang="en-GB" smtClean="0"/>
              <a:pPr/>
              <a:t>28/07/2021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91CA9F40-0D54-42FD-9E9F-C3CC3A68B56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14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619460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123892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85838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2477841" algn="l" defTabSz="1238921" rtl="0" eaLnBrk="1" latinLnBrk="0" hangingPunct="1">
      <a:defRPr sz="1626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3097301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6pPr>
    <a:lvl7pPr marL="371676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7pPr>
    <a:lvl8pPr marL="433622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8pPr>
    <a:lvl9pPr marL="4955682" algn="l" defTabSz="1238921" rtl="0" eaLnBrk="1" latinLnBrk="0" hangingPunct="1">
      <a:defRPr sz="16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Kristjan</a:t>
            </a:r>
          </a:p>
          <a:p>
            <a:r>
              <a:rPr lang="en-GB" dirty="0"/>
              <a:t>Based in Berlin</a:t>
            </a:r>
          </a:p>
          <a:p>
            <a:pPr marL="0" marR="0" lvl="0" indent="0" algn="l" defTabSz="12389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GSA-Grasshopper; </a:t>
            </a:r>
            <a:br>
              <a:rPr lang="en-GB" dirty="0"/>
            </a:br>
            <a:r>
              <a:rPr lang="en-GB" dirty="0"/>
              <a:t>Development is funded from Oasys</a:t>
            </a:r>
          </a:p>
          <a:p>
            <a:r>
              <a:rPr lang="en-GB" dirty="0"/>
              <a:t>Oasys approved software for linking Grasshopper and GSA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91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Rhino: free form geometry engine</a:t>
            </a:r>
          </a:p>
          <a:p>
            <a:r>
              <a:rPr lang="en-GB" dirty="0"/>
              <a:t>GH: visual programming</a:t>
            </a:r>
          </a:p>
          <a:p>
            <a:r>
              <a:rPr lang="en-GB" dirty="0"/>
              <a:t>GSA-Grasshopper exposes the inside of GSA through the </a:t>
            </a:r>
            <a:r>
              <a:rPr lang="en-GB" dirty="0" err="1"/>
              <a:t>GsaAPI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76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Model: Existing model and tools for saving, units, etc</a:t>
            </a:r>
          </a:p>
          <a:p>
            <a:r>
              <a:rPr lang="en-GB" dirty="0"/>
              <a:t>Prop: materials, cross sections</a:t>
            </a:r>
          </a:p>
          <a:p>
            <a:r>
              <a:rPr lang="en-GB" dirty="0"/>
              <a:t>Geometry: nodes, element/members</a:t>
            </a:r>
          </a:p>
          <a:p>
            <a:r>
              <a:rPr lang="en-GB" dirty="0"/>
              <a:t>Loads</a:t>
            </a:r>
          </a:p>
          <a:p>
            <a:r>
              <a:rPr lang="en-GB" dirty="0"/>
              <a:t>Analyse</a:t>
            </a:r>
          </a:p>
          <a:p>
            <a:r>
              <a:rPr lang="en-GB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740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workflows possible</a:t>
            </a:r>
          </a:p>
          <a:p>
            <a:r>
              <a:rPr lang="en-GB" dirty="0"/>
              <a:t>Depending on what you want</a:t>
            </a:r>
          </a:p>
          <a:p>
            <a:r>
              <a:rPr lang="en-GB" dirty="0"/>
              <a:t>Open existing model</a:t>
            </a:r>
          </a:p>
          <a:p>
            <a:r>
              <a:rPr lang="en-GB" dirty="0"/>
              <a:t>Get the geometry</a:t>
            </a:r>
          </a:p>
          <a:p>
            <a:r>
              <a:rPr lang="en-GB" dirty="0"/>
              <a:t>New set of GSA Grasshopper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271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Quick overview</a:t>
            </a:r>
          </a:p>
          <a:p>
            <a:r>
              <a:rPr lang="en-GB" dirty="0"/>
              <a:t>This is how each parameter links to GSA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907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this is how each GSA Parameter</a:t>
            </a:r>
          </a:p>
          <a:p>
            <a:r>
              <a:rPr lang="en-GB" dirty="0"/>
              <a:t>Link to Rhino/GH geometry types</a:t>
            </a:r>
          </a:p>
          <a:p>
            <a:endParaRPr lang="en-GB" dirty="0"/>
          </a:p>
          <a:p>
            <a:r>
              <a:rPr lang="en-GB" dirty="0"/>
              <a:t>Lots of automatic conversions in the background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81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is just a model (no visualisation),</a:t>
            </a:r>
          </a:p>
          <a:p>
            <a:r>
              <a:rPr lang="en-GB" dirty="0"/>
              <a:t>Can open and save etc</a:t>
            </a:r>
          </a:p>
          <a:p>
            <a:endParaRPr lang="en-GB" dirty="0"/>
          </a:p>
          <a:p>
            <a:r>
              <a:rPr lang="en-GB" dirty="0"/>
              <a:t>Take out all geometry</a:t>
            </a:r>
          </a:p>
          <a:p>
            <a:r>
              <a:rPr lang="en-GB" dirty="0"/>
              <a:t>Select element 1d</a:t>
            </a:r>
          </a:p>
          <a:p>
            <a:r>
              <a:rPr lang="en-GB" dirty="0"/>
              <a:t>Select nodes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453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CA9F40-0D54-42FD-9E9F-C3CC3A68B56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76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1F26493-5DE4-46DA-B237-82685E953E14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48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5_Secti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AE09B-D094-4833-A6C3-82F2A49A54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90" y="-1"/>
            <a:ext cx="18774940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3D322C7-8CA1-4E79-A8D7-5B3B2E032723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184143-0748-4395-A0E1-EB4208B290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22791" y="10249777"/>
            <a:ext cx="1140322" cy="3015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81C52D4-1E01-4572-90E6-F4AFA15E4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7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port_Light_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9531FF0-60EE-4AA7-8852-555B50463CC1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926A4-032B-4A98-A6FA-9ECEC3AA8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7951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B1B777-1AE8-4D1D-BB1A-D0CDB90C79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1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2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C33A83E-6511-443E-977F-D3F1B6AAA838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2" spcCol="540000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58545" y="2465388"/>
            <a:ext cx="699854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C56A1-EF3D-41DF-A70C-09B184CDF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47377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FA2BE10-F4E0-476E-A9F0-0D0BFBBBD9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2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Report_3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040AA29-0EEE-48B6-B317-200DA9DC102B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DB4937FE-6D42-43B2-BC14-F6356DC8E6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2465388"/>
            <a:ext cx="14401801" cy="6783387"/>
          </a:xfrm>
        </p:spPr>
        <p:txBody>
          <a:bodyPr numCol="3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first column text]</a:t>
            </a:r>
            <a:br>
              <a:rPr lang="en-US" dirty="0"/>
            </a:br>
            <a:r>
              <a:rPr lang="en-US" dirty="0"/>
              <a:t>(First column will automatically expand to second and third)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65388"/>
            <a:ext cx="4680000" cy="6783388"/>
          </a:xfrm>
        </p:spPr>
        <p:txBody>
          <a:bodyPr numCol="1"/>
          <a:lstStyle>
            <a:lvl1pPr>
              <a:defRPr sz="105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second column text]</a:t>
            </a:r>
            <a:endParaRPr lang="en-GB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FE48D94-7D91-4A54-8C10-4D15D5ED15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80575" y="2465388"/>
            <a:ext cx="4680000" cy="6783388"/>
          </a:xfrm>
        </p:spPr>
        <p:txBody>
          <a:bodyPr numCol="1"/>
          <a:lstStyle>
            <a:lvl1pPr>
              <a:defRPr sz="10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third column text]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9E0DE3-5D30-4DF6-9044-2F0108C5B2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24449" y="10249777"/>
            <a:ext cx="1140322" cy="30157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46A0EA7-EA84-400C-B6A4-11FF448F2D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8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Pres_2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5CA15E-2E76-4D0E-9792-7D9416515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51072" y="10249777"/>
            <a:ext cx="1140322" cy="30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4B813C9-FE54-44C4-A7BA-31F245225E2E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E836A34-178F-4246-9BFA-3841D4FC0B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3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5_Quot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304800"/>
            <a:ext cx="14392275" cy="76809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[Click to edit section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1072896"/>
            <a:ext cx="14392275" cy="139249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3BDE049-BEB0-45D7-B60E-15D63991B1EF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9817803-C523-4F70-A2BE-CD752F60A2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9675" y="2494417"/>
            <a:ext cx="4680000" cy="5732008"/>
          </a:xfrm>
        </p:spPr>
        <p:txBody>
          <a:bodyPr numCol="1">
            <a:normAutofit/>
          </a:bodyPr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enter quote]</a:t>
            </a:r>
            <a:endParaRPr lang="en-GB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C4666E-EB09-488D-8082-CD93A0AACB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1232" y="8255454"/>
            <a:ext cx="2868168" cy="710038"/>
          </a:xfrm>
        </p:spPr>
        <p:txBody>
          <a:bodyPr numCol="1">
            <a:noAutofit/>
          </a:bodyPr>
          <a:lstStyle>
            <a:lvl1pPr>
              <a:defRPr sz="200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[Click to add author]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02E73-2AA3-4BEE-BBAC-79988DA51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995" y="2492775"/>
            <a:ext cx="1333680" cy="869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FC7395-96F7-4E9F-ACAF-41D43AE05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03938" y="10249777"/>
            <a:ext cx="1140322" cy="301572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631F518-E387-43A3-8037-05F51097A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59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3_Pictur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8226425"/>
            <a:ext cx="14392275" cy="13924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E97CAA9-B44E-4D24-BDF4-E75124429E21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3229B-4C5E-47E0-BB32-650AD2460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522792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81EFE4-9CF2-49E2-8442-9727939C49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9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_4_PictureXL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9299321"/>
            <a:ext cx="14392275" cy="139249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073FDA06-C98A-4825-BFA8-170340E0236E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D0DA1-BB55-4B96-861D-5CFCF1D040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774" y="2465388"/>
            <a:ext cx="14401800" cy="5761037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D39E26-1666-493E-A51D-80E0B075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9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1_Tit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94FBA-33B9-4FDA-82DD-1650B194AF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2168" y="0"/>
            <a:ext cx="19041518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B7F7C31-5EDA-4EA8-8DE0-3372A378979D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C7D23A-AA5E-4906-80BB-705C0D910E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81389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4F3BB4-0B26-443B-9960-4513C1D62B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2_Title_Dark">
    <p:bg>
      <p:bgPr>
        <a:solidFill>
          <a:srgbClr val="555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0384B8-1495-4872-9E4B-972923ADE6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279" y="-5400"/>
            <a:ext cx="16281907" cy="10697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t">
            <a:normAutofit/>
          </a:bodyPr>
          <a:lstStyle>
            <a:lvl1pPr algn="l">
              <a:defRPr sz="8000" b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EAE6789-830D-40E2-8063-CDA5895BCF06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E33BFC-8FB7-4B21-B33F-EBAE104B54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75278" y="10249777"/>
            <a:ext cx="1140322" cy="3015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F5526DA-EB30-4F4D-AC0A-83EBC4EADD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6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3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7CDA1-28D0-4744-ABA7-F95AD6F4DE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5586" y="0"/>
            <a:ext cx="18774936" cy="106918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FA6A541-F03E-461D-8E7B-1E61CE383B4F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821FE5-63D3-4F95-82F6-05115C1AC9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5657" y="10249777"/>
            <a:ext cx="1140322" cy="30157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B1D255E-1387-436D-B560-F8352425E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gital_4_Sectio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17B1BA-C5E7-4AE7-B71F-857B10E4D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8316" y="0"/>
            <a:ext cx="19007666" cy="1069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300" y="4473033"/>
            <a:ext cx="14392275" cy="1377696"/>
          </a:xfrm>
        </p:spPr>
        <p:txBody>
          <a:bodyPr anchor="ctr">
            <a:normAutofit/>
          </a:bodyPr>
          <a:lstStyle>
            <a:lvl1pPr algn="ctr">
              <a:defRPr sz="5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[Click to edit title]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8299" y="5850729"/>
            <a:ext cx="14392275" cy="237569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</a:defRPr>
            </a:lvl1pPr>
            <a:lvl2pPr marL="712775" indent="0" algn="ctr">
              <a:buNone/>
              <a:defRPr sz="3118"/>
            </a:lvl2pPr>
            <a:lvl3pPr marL="1425550" indent="0" algn="ctr">
              <a:buNone/>
              <a:defRPr sz="2806"/>
            </a:lvl3pPr>
            <a:lvl4pPr marL="2138324" indent="0" algn="ctr">
              <a:buNone/>
              <a:defRPr sz="2494"/>
            </a:lvl4pPr>
            <a:lvl5pPr marL="2851099" indent="0" algn="ctr">
              <a:buNone/>
              <a:defRPr sz="2494"/>
            </a:lvl5pPr>
            <a:lvl6pPr marL="3563874" indent="0" algn="ctr">
              <a:buNone/>
              <a:defRPr sz="2494"/>
            </a:lvl6pPr>
            <a:lvl7pPr marL="4276649" indent="0" algn="ctr">
              <a:buNone/>
              <a:defRPr sz="2494"/>
            </a:lvl7pPr>
            <a:lvl8pPr marL="4989424" indent="0" algn="ctr">
              <a:buNone/>
              <a:defRPr sz="2494"/>
            </a:lvl8pPr>
            <a:lvl9pPr marL="5702198" indent="0" algn="ctr">
              <a:buNone/>
              <a:defRPr sz="2494"/>
            </a:lvl9pPr>
          </a:lstStyle>
          <a:p>
            <a:r>
              <a:rPr lang="en-US" dirty="0"/>
              <a:t>[Click to edit subtitle]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C083D57-10AD-4581-A4F9-79133197F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9325E81-327E-4F3B-826A-6EE3BEFA75BC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7AB378-F77C-42D2-926E-8C8C480C3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15F51-8888-4170-ACFE-325F82EBFC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90817" y="10249777"/>
            <a:ext cx="1140322" cy="30157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D8B17E0-4C41-4467-82B4-DADBA57D86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1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1284790"/>
            <a:ext cx="14401799" cy="11805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1" y="2846200"/>
            <a:ext cx="9359900" cy="5380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433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7" r:id="rId3"/>
    <p:sldLayoutId id="2147483665" r:id="rId4"/>
    <p:sldLayoutId id="2147483673" r:id="rId5"/>
  </p:sldLayoutIdLst>
  <p:hf sldNum="0" hdr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0" indent="0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None/>
        <a:defRPr sz="4365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1pPr>
      <a:lvl2pPr marL="71277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742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2pPr>
      <a:lvl3pPr marL="142555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3pPr>
      <a:lvl4pPr marL="2138325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4pPr>
      <a:lvl5pPr marL="2851100" indent="0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None/>
        <a:defRPr sz="2806" kern="1200">
          <a:solidFill>
            <a:schemeClr val="tx1"/>
          </a:solidFill>
          <a:latin typeface="+mn-lt"/>
          <a:ea typeface="+mn-ea"/>
          <a:cs typeface="Times New Roman" panose="02020603050405020304" pitchFamily="18" charset="0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2">
          <p15:clr>
            <a:srgbClr val="F26B43"/>
          </p15:clr>
        </p15:guide>
        <p15:guide id="3" orient="horz" pos="6543">
          <p15:clr>
            <a:srgbClr val="F26B43"/>
          </p15:clr>
        </p15:guide>
        <p15:guide id="4" pos="226">
          <p15:clr>
            <a:srgbClr val="F26B43"/>
          </p15:clr>
        </p15:guide>
        <p15:guide id="5" pos="9298">
          <p15:clr>
            <a:srgbClr val="F26B43"/>
          </p15:clr>
        </p15:guide>
        <p15:guide id="6" pos="680">
          <p15:clr>
            <a:srgbClr val="F26B43"/>
          </p15:clr>
        </p15:guide>
        <p15:guide id="7" pos="2948">
          <p15:clr>
            <a:srgbClr val="F26B43"/>
          </p15:clr>
        </p15:guide>
        <p15:guide id="8" pos="6576">
          <p15:clr>
            <a:srgbClr val="F26B43"/>
          </p15:clr>
        </p15:guide>
        <p15:guide id="9" orient="horz" pos="1553">
          <p15:clr>
            <a:srgbClr val="F26B43"/>
          </p15:clr>
        </p15:guide>
        <p15:guide id="10" orient="horz" pos="518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DD8FC-E73F-4BD5-815E-AF3497F5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0AF12-39F3-47A2-BA15-CBE138919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4008-3297-412A-AF57-31CDBB1FF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82928411-F192-4246-8C9C-0D41579B8FEB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110A7-E1BE-4084-A6AF-76759C774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5D4C-41E6-4620-B637-8558AF18F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89DD46C4-60C4-4FC6-AABC-D20E5AF1B9F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08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7" r:id="rId3"/>
    <p:sldLayoutId id="2147483679" r:id="rId4"/>
    <p:sldLayoutId id="2147483680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ED5A4-6E5D-4AB9-BF01-176BB931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39725" cy="2065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877B8-1DF7-4422-998B-EAE196A4F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813" y="2846388"/>
            <a:ext cx="13039725" cy="678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A67A8-D717-4312-8977-9FADD80B6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9813" y="9909175"/>
            <a:ext cx="3402012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3E7CB7BD-8222-49F0-B176-1910642741DD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2C3D2-048F-4842-A72D-3EAA81061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8563" y="9909175"/>
            <a:ext cx="5102225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09185-A958-4B0B-AD4C-4B5237CE2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7525" y="9909175"/>
            <a:ext cx="3402013" cy="5699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AD2CCC38-CCEB-48CB-BF5E-A4D3FA69DD9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56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4" r:id="rId2"/>
    <p:sldLayoutId id="2147483672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gif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jp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5.D0B11860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34.jp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6.png"/><Relationship Id="rId18" Type="http://schemas.openxmlformats.org/officeDocument/2006/relationships/image" Target="../media/image57.png"/><Relationship Id="rId3" Type="http://schemas.openxmlformats.org/officeDocument/2006/relationships/image" Target="../media/image50.png"/><Relationship Id="rId21" Type="http://schemas.openxmlformats.org/officeDocument/2006/relationships/image" Target="../media/image60.png"/><Relationship Id="rId7" Type="http://schemas.openxmlformats.org/officeDocument/2006/relationships/image" Target="../media/image52.png"/><Relationship Id="rId12" Type="http://schemas.openxmlformats.org/officeDocument/2006/relationships/image" Target="../media/image42.png"/><Relationship Id="rId17" Type="http://schemas.openxmlformats.org/officeDocument/2006/relationships/image" Target="../media/image56.png"/><Relationship Id="rId2" Type="http://schemas.openxmlformats.org/officeDocument/2006/relationships/image" Target="../media/image49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5" Type="http://schemas.openxmlformats.org/officeDocument/2006/relationships/image" Target="../media/image54.png"/><Relationship Id="rId10" Type="http://schemas.openxmlformats.org/officeDocument/2006/relationships/image" Target="../media/image40.png"/><Relationship Id="rId19" Type="http://schemas.openxmlformats.org/officeDocument/2006/relationships/image" Target="../media/image58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14" Type="http://schemas.openxmlformats.org/officeDocument/2006/relationships/image" Target="../media/image53.png"/><Relationship Id="rId22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1.png"/><Relationship Id="rId18" Type="http://schemas.openxmlformats.org/officeDocument/2006/relationships/image" Target="../media/image55.png"/><Relationship Id="rId3" Type="http://schemas.openxmlformats.org/officeDocument/2006/relationships/image" Target="../media/image48.png"/><Relationship Id="rId21" Type="http://schemas.openxmlformats.org/officeDocument/2006/relationships/image" Target="../media/image58.png"/><Relationship Id="rId7" Type="http://schemas.openxmlformats.org/officeDocument/2006/relationships/image" Target="../media/image38.png"/><Relationship Id="rId12" Type="http://schemas.openxmlformats.org/officeDocument/2006/relationships/image" Target="../media/image40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50.png"/><Relationship Id="rId15" Type="http://schemas.openxmlformats.org/officeDocument/2006/relationships/image" Target="../media/image36.png"/><Relationship Id="rId23" Type="http://schemas.openxmlformats.org/officeDocument/2006/relationships/image" Target="../media/image60.png"/><Relationship Id="rId10" Type="http://schemas.openxmlformats.org/officeDocument/2006/relationships/image" Target="../media/image39.png"/><Relationship Id="rId19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42.png"/><Relationship Id="rId22" Type="http://schemas.openxmlformats.org/officeDocument/2006/relationships/image" Target="../media/image5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4.jpg"/><Relationship Id="rId5" Type="http://schemas.openxmlformats.org/officeDocument/2006/relationships/image" Target="../media/image38.png"/><Relationship Id="rId15" Type="http://schemas.openxmlformats.org/officeDocument/2006/relationships/image" Target="../media/image2.jp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1CD2408-8B76-41F1-94B9-86774C1BA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882" y="357648"/>
            <a:ext cx="18420869" cy="69302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C083D3-0F4F-4B1A-A9D9-9C3F527C5C34}"/>
              </a:ext>
            </a:extLst>
          </p:cNvPr>
          <p:cNvSpPr/>
          <p:nvPr/>
        </p:nvSpPr>
        <p:spPr>
          <a:xfrm>
            <a:off x="1981200" y="-241300"/>
            <a:ext cx="18154049" cy="250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D9CC9C-50E2-4544-BEE5-A8AE6B3329BF}"/>
              </a:ext>
            </a:extLst>
          </p:cNvPr>
          <p:cNvSpPr/>
          <p:nvPr/>
        </p:nvSpPr>
        <p:spPr>
          <a:xfrm>
            <a:off x="1981200" y="6615411"/>
            <a:ext cx="18154049" cy="250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798DCA-5976-4C7D-83E4-1684AC021D2E}"/>
              </a:ext>
            </a:extLst>
          </p:cNvPr>
          <p:cNvSpPr/>
          <p:nvPr/>
        </p:nvSpPr>
        <p:spPr>
          <a:xfrm>
            <a:off x="3153981" y="1370887"/>
            <a:ext cx="4745974" cy="613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BA392E-CD09-41C3-9768-3137B8D526A7}"/>
              </a:ext>
            </a:extLst>
          </p:cNvPr>
          <p:cNvSpPr/>
          <p:nvPr/>
        </p:nvSpPr>
        <p:spPr>
          <a:xfrm>
            <a:off x="12184298" y="1370887"/>
            <a:ext cx="5700941" cy="6134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C893B95-A35B-454B-9A01-38C155409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00" y="7287887"/>
            <a:ext cx="14392275" cy="998262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latin typeface="Times New Roman" panose="02020603050405020304" pitchFamily="18" charset="0"/>
              </a:rPr>
              <a:t>GSA Grasshopper Plugin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B5475BD-4D37-4B2D-B7DD-C77C58660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8439149"/>
            <a:ext cx="14392275" cy="1487463"/>
          </a:xfrm>
        </p:spPr>
        <p:txBody>
          <a:bodyPr/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Americas SSN Digital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GB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July 2021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Kristjan Nielsen</a:t>
            </a: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393FFD76-7C15-468E-ABBB-4ED33E8064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0288ED-D7A9-4217-9FEE-6017B43DCC92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FDF806B0-A36F-4F43-9B79-E53831528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A4E501-0A9C-4342-9B2B-E4A1B0C445A6}"/>
              </a:ext>
            </a:extLst>
          </p:cNvPr>
          <p:cNvGrpSpPr/>
          <p:nvPr/>
        </p:nvGrpSpPr>
        <p:grpSpPr>
          <a:xfrm>
            <a:off x="15559655" y="822557"/>
            <a:ext cx="658184" cy="248930"/>
            <a:chOff x="7215754" y="3165705"/>
            <a:chExt cx="658184" cy="248930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895F0E59-85B3-4CEE-89E8-7D4E5B616414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FE57C6-09C0-42B2-AAFF-F7C718CC46E1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2BC54C-6829-4731-ACAD-CBA4BC2831C5}"/>
              </a:ext>
            </a:extLst>
          </p:cNvPr>
          <p:cNvSpPr txBox="1"/>
          <p:nvPr/>
        </p:nvSpPr>
        <p:spPr>
          <a:xfrm>
            <a:off x="15559655" y="2263479"/>
            <a:ext cx="2254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Annotation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01A966-622E-43AF-85E3-3B0022E523FD}"/>
              </a:ext>
            </a:extLst>
          </p:cNvPr>
          <p:cNvSpPr/>
          <p:nvPr/>
        </p:nvSpPr>
        <p:spPr>
          <a:xfrm>
            <a:off x="15559655" y="2777601"/>
            <a:ext cx="867230" cy="867232"/>
          </a:xfrm>
          <a:prstGeom prst="ellipse">
            <a:avLst/>
          </a:prstGeom>
          <a:noFill/>
          <a:ln w="4445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63AD8-24B0-4CB6-9AF3-E2D33670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5767725"/>
            <a:ext cx="630000" cy="63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ABE1D-3997-4726-90DC-BE54A8274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4982795"/>
            <a:ext cx="630000" cy="6300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4EC1669-CE7E-4DBD-A3FC-9F4FD1E2056C}"/>
              </a:ext>
            </a:extLst>
          </p:cNvPr>
          <p:cNvSpPr/>
          <p:nvPr/>
        </p:nvSpPr>
        <p:spPr>
          <a:xfrm>
            <a:off x="16686780" y="3860896"/>
            <a:ext cx="2818011" cy="993233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DF6D764-B328-4601-927A-68417F95625C}"/>
              </a:ext>
            </a:extLst>
          </p:cNvPr>
          <p:cNvGrpSpPr/>
          <p:nvPr/>
        </p:nvGrpSpPr>
        <p:grpSpPr>
          <a:xfrm>
            <a:off x="15601657" y="1431451"/>
            <a:ext cx="1941650" cy="404912"/>
            <a:chOff x="15601657" y="1431451"/>
            <a:chExt cx="1941650" cy="40491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BB6AF47-29A8-45B4-8647-7F87FB740621}"/>
                </a:ext>
              </a:extLst>
            </p:cNvPr>
            <p:cNvGrpSpPr/>
            <p:nvPr/>
          </p:nvGrpSpPr>
          <p:grpSpPr>
            <a:xfrm>
              <a:off x="15601657" y="1576388"/>
              <a:ext cx="1941650" cy="259975"/>
              <a:chOff x="15601657" y="1576388"/>
              <a:chExt cx="1941650" cy="259975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AFE3A80-33EA-48C6-B3D0-8571822D9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01657" y="1738731"/>
                <a:ext cx="19416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5BEBF4C-2C41-4BC2-B811-6939D513C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2908" y="1581150"/>
                <a:ext cx="0" cy="2552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A127FAE-A66C-41EF-82FE-13304DA1D8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0783" y="1576388"/>
                <a:ext cx="0" cy="2599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0FC395D-3E8E-49C8-A16F-4C1E2ADB31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30739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9D4D44-5E95-4FDE-A1F1-BCFD71ABF9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92864" y="1663861"/>
                <a:ext cx="139140" cy="14973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D1CDBB-9221-43E3-8840-48B2A6C4928C}"/>
                </a:ext>
              </a:extLst>
            </p:cNvPr>
            <p:cNvSpPr txBox="1"/>
            <p:nvPr/>
          </p:nvSpPr>
          <p:spPr>
            <a:xfrm>
              <a:off x="15690783" y="1431451"/>
              <a:ext cx="1762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Dim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40EDF40-31AD-4D74-A60C-DF9177209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4982795"/>
            <a:ext cx="630000" cy="63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8C40C5-8AEB-4D2F-BB52-E5466EA01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907445"/>
            <a:ext cx="630000" cy="63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496ABEC-7A7D-46D8-9965-F2E8736E8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4982795"/>
            <a:ext cx="630000" cy="63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8FA9EF-7D4A-45DC-B8DE-61E1B8139D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4982795"/>
            <a:ext cx="630000" cy="63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E7081FB-BFB9-4448-864E-E02B5DC1D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5767725"/>
            <a:ext cx="630000" cy="63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4FADDE6-3560-4896-BEA7-CBD89BE07E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5767725"/>
            <a:ext cx="630000" cy="63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4E6319-908C-43F3-83F8-A54A50D766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5767725"/>
            <a:ext cx="630000" cy="630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515F6AF-4E98-4D8D-97D2-8177493474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907445"/>
            <a:ext cx="630000" cy="63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B8CD417-F820-4694-B272-ED5DB6FD69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7337585"/>
            <a:ext cx="630000" cy="63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5A4855-534B-4C4A-873D-6361B2B285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7337585"/>
            <a:ext cx="630000" cy="63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6BFAC5F-1231-426F-96FA-4A921882C9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6552655"/>
            <a:ext cx="630000" cy="63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B3284A0-C40C-43A4-9BE9-4B45A0B567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6552655"/>
            <a:ext cx="630000" cy="630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81D260D-3E61-47B0-BBE6-9859B1EABB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907445"/>
            <a:ext cx="630000" cy="630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9EFA2C0-A112-42D6-9669-C70A0450B6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907445"/>
            <a:ext cx="630000" cy="630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4C1C04A-BC12-4222-91F8-1F75946FC1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7337585"/>
            <a:ext cx="630000" cy="63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BCC84BF-7F0A-43C9-ABB5-9E8843BA63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8122515"/>
            <a:ext cx="630000" cy="630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D783E56-376D-453F-B314-2EA86B6D8F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49" y="6552655"/>
            <a:ext cx="630000" cy="630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562C0A2-6D8A-4130-9179-2EF17BF3DD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6552655"/>
            <a:ext cx="630000" cy="630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C72852E-A204-4BC1-8F45-55D2B6E1BC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8122515"/>
            <a:ext cx="630000" cy="6300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DA9068E-212D-499B-B349-5910AA0025C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635" y="8122515"/>
            <a:ext cx="630000" cy="630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ADFEE09-BE69-4166-8722-E118A0136F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957" y="8122515"/>
            <a:ext cx="630000" cy="63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187E4D2-EDFC-437A-99D3-D5430129FBD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742" y="7337585"/>
            <a:ext cx="630000" cy="63000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8343F621-3EB4-4247-AA1C-ACF1631374C9}"/>
              </a:ext>
            </a:extLst>
          </p:cNvPr>
          <p:cNvSpPr/>
          <p:nvPr/>
        </p:nvSpPr>
        <p:spPr>
          <a:xfrm>
            <a:off x="15554210" y="3937466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A4EDEAA-145D-426C-8039-548D420A5FE6}"/>
              </a:ext>
            </a:extLst>
          </p:cNvPr>
          <p:cNvSpPr/>
          <p:nvPr/>
        </p:nvSpPr>
        <p:spPr>
          <a:xfrm>
            <a:off x="16686780" y="2777601"/>
            <a:ext cx="2818011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Highlight something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2AD182-A4CC-48B2-A812-CE56BDD3B88F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115DA9"/>
              </a:clrFrom>
              <a:clrTo>
                <a:srgbClr val="115D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920" y="2041927"/>
            <a:ext cx="4658310" cy="465831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97E3AAA-A6D9-4105-80A2-241F0A7A8C7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507550" y="10237841"/>
            <a:ext cx="1140322" cy="301572"/>
          </a:xfrm>
          <a:prstGeom prst="rect">
            <a:avLst/>
          </a:prstGeom>
        </p:spPr>
      </p:pic>
      <p:pic>
        <p:nvPicPr>
          <p:cNvPr id="59" name="Picture 58" descr="Logo&#10;&#10;Description automatically generated">
            <a:extLst>
              <a:ext uri="{FF2B5EF4-FFF2-40B4-BE49-F238E27FC236}">
                <a16:creationId xmlns:a16="http://schemas.microsoft.com/office/drawing/2014/main" id="{B010CD8F-9B44-48DF-B85C-BDE92E8C574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951" y="10127385"/>
            <a:ext cx="1140323" cy="540228"/>
          </a:xfrm>
          <a:prstGeom prst="rect">
            <a:avLst/>
          </a:prstGeom>
        </p:spPr>
      </p:pic>
      <p:pic>
        <p:nvPicPr>
          <p:cNvPr id="62" name="Picture 61" descr="Logo&#10;&#10;Description automatically generated">
            <a:extLst>
              <a:ext uri="{FF2B5EF4-FFF2-40B4-BE49-F238E27FC236}">
                <a16:creationId xmlns:a16="http://schemas.microsoft.com/office/drawing/2014/main" id="{0E7024D6-64F6-47C1-AC4A-05AE81B3004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87" y="10127385"/>
            <a:ext cx="1140323" cy="5402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50A151C-E4F2-462B-A684-4BA287471157}"/>
              </a:ext>
            </a:extLst>
          </p:cNvPr>
          <p:cNvPicPr/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42"/>
          <a:stretch/>
        </p:blipFill>
        <p:spPr bwMode="auto">
          <a:xfrm>
            <a:off x="2416175" y="2443760"/>
            <a:ext cx="4458758" cy="4240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06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Relationship Section/Prop2D to Elements/Members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4B87FF-AC8C-46AC-B846-8D10E6FEC2F5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85F6DF8-3049-42AC-9FB9-CC58010B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37" y="7089156"/>
            <a:ext cx="1076400" cy="1076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FE55DB4-7635-4143-90B4-E9CAE98A0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98" y="3489907"/>
            <a:ext cx="1076400" cy="1076400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D35597D9-3853-4A43-BC5A-F0A0819D2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2633329"/>
            <a:ext cx="1076400" cy="1076400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4DF0F82E-6033-4C79-99E3-62EA705C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4441714"/>
            <a:ext cx="1076400" cy="1076400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6A020795-2443-4058-82C8-4DA42CB9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8058484"/>
            <a:ext cx="1076400" cy="1076400"/>
          </a:xfrm>
          <a:prstGeom prst="rect">
            <a:avLst/>
          </a:prstGeom>
        </p:spPr>
      </p:pic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70062D1-06AA-4DD6-9BDD-C760AB5A1ACC}"/>
              </a:ext>
            </a:extLst>
          </p:cNvPr>
          <p:cNvSpPr/>
          <p:nvPr/>
        </p:nvSpPr>
        <p:spPr>
          <a:xfrm>
            <a:off x="3890659" y="915784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AB9413-2FA2-49D3-83F6-FA66901957EF}"/>
              </a:ext>
            </a:extLst>
          </p:cNvPr>
          <p:cNvSpPr/>
          <p:nvPr/>
        </p:nvSpPr>
        <p:spPr>
          <a:xfrm>
            <a:off x="8001970" y="912608"/>
            <a:ext cx="3211159" cy="1139482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D3978E-DE33-4709-AEB7-97BF3B81D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834" y="6250099"/>
            <a:ext cx="1076400" cy="1076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887F49E-C30B-413D-B2B4-B27A56D96473}"/>
              </a:ext>
            </a:extLst>
          </p:cNvPr>
          <p:cNvSpPr txBox="1"/>
          <p:nvPr/>
        </p:nvSpPr>
        <p:spPr>
          <a:xfrm>
            <a:off x="5054737" y="3742805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4EACD7-4A94-4EE7-8785-7DCF44EE9325}"/>
              </a:ext>
            </a:extLst>
          </p:cNvPr>
          <p:cNvSpPr txBox="1"/>
          <p:nvPr/>
        </p:nvSpPr>
        <p:spPr>
          <a:xfrm>
            <a:off x="9259081" y="2909919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Element1D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AF3FDF-DD90-4676-AFC1-F685DE59F9D2}"/>
              </a:ext>
            </a:extLst>
          </p:cNvPr>
          <p:cNvSpPr txBox="1"/>
          <p:nvPr/>
        </p:nvSpPr>
        <p:spPr>
          <a:xfrm>
            <a:off x="9259081" y="4718304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Member1D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E2CCF6-CBFF-4E80-B92F-9AFA2064107E}"/>
              </a:ext>
            </a:extLst>
          </p:cNvPr>
          <p:cNvSpPr txBox="1"/>
          <p:nvPr/>
        </p:nvSpPr>
        <p:spPr>
          <a:xfrm>
            <a:off x="9259081" y="6519938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Element2D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A82456-003A-44A4-91DE-890E1D097203}"/>
              </a:ext>
            </a:extLst>
          </p:cNvPr>
          <p:cNvSpPr txBox="1"/>
          <p:nvPr/>
        </p:nvSpPr>
        <p:spPr>
          <a:xfrm>
            <a:off x="9259081" y="8328323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Member2D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FAF854-AC7A-4EAF-A6E9-FC443BAFE215}"/>
              </a:ext>
            </a:extLst>
          </p:cNvPr>
          <p:cNvSpPr txBox="1"/>
          <p:nvPr/>
        </p:nvSpPr>
        <p:spPr>
          <a:xfrm>
            <a:off x="5054737" y="7374434"/>
            <a:ext cx="2305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Prop2D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092E88B-9E97-47A8-9404-82DDD4A2D160}"/>
              </a:ext>
            </a:extLst>
          </p:cNvPr>
          <p:cNvSpPr/>
          <p:nvPr/>
        </p:nvSpPr>
        <p:spPr>
          <a:xfrm>
            <a:off x="3890657" y="2361266"/>
            <a:ext cx="7322471" cy="32815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03E48E-A232-4F32-B867-D62E6DD720A0}"/>
              </a:ext>
            </a:extLst>
          </p:cNvPr>
          <p:cNvSpPr/>
          <p:nvPr/>
        </p:nvSpPr>
        <p:spPr>
          <a:xfrm>
            <a:off x="3890657" y="5995258"/>
            <a:ext cx="7322471" cy="3281572"/>
          </a:xfrm>
          <a:prstGeom prst="roundRect">
            <a:avLst>
              <a:gd name="adj" fmla="val 10337"/>
            </a:avLst>
          </a:prstGeom>
          <a:noFill/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074738">
              <a:lnSpc>
                <a:spcPct val="300000"/>
              </a:lnSpc>
            </a:pPr>
            <a:endParaRPr lang="en-GB" sz="1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056149A-C596-41EF-BA3F-4CD725C879E3}"/>
              </a:ext>
            </a:extLst>
          </p:cNvPr>
          <p:cNvSpPr/>
          <p:nvPr/>
        </p:nvSpPr>
        <p:spPr>
          <a:xfrm>
            <a:off x="11655474" y="3519169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09D1D17-AC23-49A7-9DF3-472A97753001}"/>
              </a:ext>
            </a:extLst>
          </p:cNvPr>
          <p:cNvSpPr/>
          <p:nvPr/>
        </p:nvSpPr>
        <p:spPr>
          <a:xfrm>
            <a:off x="11655474" y="718120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C2A1F3-A1FF-4FA2-82AF-5F1C2A7D0429}"/>
              </a:ext>
            </a:extLst>
          </p:cNvPr>
          <p:cNvGrpSpPr/>
          <p:nvPr/>
        </p:nvGrpSpPr>
        <p:grpSpPr>
          <a:xfrm rot="20839556">
            <a:off x="6344718" y="6947031"/>
            <a:ext cx="1627571" cy="341352"/>
            <a:chOff x="6246367" y="3119494"/>
            <a:chExt cx="1627571" cy="341352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72B6183F-DA3D-48D4-8D9F-B0DEBBB5FDD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6397001-1CA0-45AD-9361-F6084550EC13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EE223A-C7E1-40F8-B8A7-06F3F84E15D2}"/>
              </a:ext>
            </a:extLst>
          </p:cNvPr>
          <p:cNvGrpSpPr/>
          <p:nvPr/>
        </p:nvGrpSpPr>
        <p:grpSpPr>
          <a:xfrm rot="900000">
            <a:off x="6335753" y="7880227"/>
            <a:ext cx="1627571" cy="341352"/>
            <a:chOff x="6246367" y="3119494"/>
            <a:chExt cx="1627571" cy="341352"/>
          </a:xfrm>
        </p:grpSpPr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DF5001E4-D5ED-4448-9B9C-511306B5C62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4C3C70-4442-4BB4-96BD-46E8B746ABD8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FFDB93-2D09-4111-AA85-43CFFF50FF3B}"/>
              </a:ext>
            </a:extLst>
          </p:cNvPr>
          <p:cNvGrpSpPr/>
          <p:nvPr/>
        </p:nvGrpSpPr>
        <p:grpSpPr>
          <a:xfrm rot="20839556">
            <a:off x="6344719" y="3459126"/>
            <a:ext cx="1627571" cy="341352"/>
            <a:chOff x="6246367" y="3119494"/>
            <a:chExt cx="1627571" cy="341352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3B05C17-2E7B-45B7-95FD-2347E9E787A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424AA99-5BAF-4B2C-B095-E418CF456890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629D539-F34C-4BB2-8920-C190874FDD74}"/>
              </a:ext>
            </a:extLst>
          </p:cNvPr>
          <p:cNvGrpSpPr/>
          <p:nvPr/>
        </p:nvGrpSpPr>
        <p:grpSpPr>
          <a:xfrm rot="900000">
            <a:off x="6335754" y="4392322"/>
            <a:ext cx="1627571" cy="341352"/>
            <a:chOff x="6246367" y="3119494"/>
            <a:chExt cx="1627571" cy="341352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BB3190C4-060E-4E44-9BE3-A9C524FCFD51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B47EAAA-F9C5-4AE7-9B04-DFAB50E44650}"/>
                </a:ext>
              </a:extLst>
            </p:cNvPr>
            <p:cNvCxnSpPr>
              <a:cxnSpLocks/>
            </p:cNvCxnSpPr>
            <p:nvPr/>
          </p:nvCxnSpPr>
          <p:spPr>
            <a:xfrm rot="760444" flipV="1">
              <a:off x="6246367" y="3119494"/>
              <a:ext cx="1517904" cy="3413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16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Loads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9C2831-0C6C-4F09-90BB-E2E7F8058121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67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- Gravity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1CC316-7BFF-41FD-B897-EF1FA934221E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26D558-BDB4-42C5-90E3-5303C0EBE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51" t="33613" r="69250" b="50000"/>
          <a:stretch/>
        </p:blipFill>
        <p:spPr>
          <a:xfrm>
            <a:off x="3854870" y="878457"/>
            <a:ext cx="8235530" cy="4641862"/>
          </a:xfrm>
          <a:prstGeom prst="rect">
            <a:avLst/>
          </a:prstGeom>
        </p:spPr>
      </p:pic>
      <p:pic>
        <p:nvPicPr>
          <p:cNvPr id="39" name="Graphic 38" descr="Cursor">
            <a:extLst>
              <a:ext uri="{FF2B5EF4-FFF2-40B4-BE49-F238E27FC236}">
                <a16:creationId xmlns:a16="http://schemas.microsoft.com/office/drawing/2014/main" id="{37965ABD-6082-415F-AD41-034751D24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83136">
            <a:off x="4720797" y="2673261"/>
            <a:ext cx="629683" cy="629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B1872-4FEF-47D8-B94A-B44C61F3A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712" y="6403699"/>
            <a:ext cx="10067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8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7B40D803-00C4-4197-8EAC-66313FC8A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5" y="6475567"/>
            <a:ext cx="9829800" cy="3228975"/>
          </a:xfrm>
          <a:prstGeom prst="rect">
            <a:avLst/>
          </a:prstGeom>
        </p:spPr>
      </p:pic>
      <p:pic>
        <p:nvPicPr>
          <p:cNvPr id="58" name="Picture 57" descr="Diagram&#10;&#10;Description automatically generated">
            <a:extLst>
              <a:ext uri="{FF2B5EF4-FFF2-40B4-BE49-F238E27FC236}">
                <a16:creationId xmlns:a16="http://schemas.microsoft.com/office/drawing/2014/main" id="{D5EB95C7-CB86-4157-843A-5ABDCD0FF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25" y="1534804"/>
            <a:ext cx="11020594" cy="3621396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Node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F20629-E8E4-4AB4-A7A7-B8BD57C9AFFA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685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Beam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081A609-3650-4FEC-AE55-BC9090A55A58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C1AEF8D-2AD0-4EEB-89CE-EAAB71139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0" y="810013"/>
            <a:ext cx="11642910" cy="47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088B0-57BB-4DAE-BD99-8A8760A5F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6282531"/>
            <a:ext cx="11363325" cy="310515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CB91921-413E-4F6A-85FF-0018DE560EEA}"/>
              </a:ext>
            </a:extLst>
          </p:cNvPr>
          <p:cNvGrpSpPr/>
          <p:nvPr/>
        </p:nvGrpSpPr>
        <p:grpSpPr>
          <a:xfrm rot="10800000">
            <a:off x="7621104" y="3652085"/>
            <a:ext cx="658184" cy="248930"/>
            <a:chOff x="7215754" y="3165705"/>
            <a:chExt cx="658184" cy="248930"/>
          </a:xfrm>
        </p:grpSpPr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6AEA7743-95FD-46BB-BDC1-E474CCC9351B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2C9994-2444-4ADB-88E6-475F890959B5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8BA3748-4040-4319-83BD-0B669DB0DAFD}"/>
              </a:ext>
            </a:extLst>
          </p:cNvPr>
          <p:cNvSpPr txBox="1"/>
          <p:nvPr/>
        </p:nvSpPr>
        <p:spPr>
          <a:xfrm>
            <a:off x="8279288" y="3503703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</p:spTree>
    <p:extLst>
      <p:ext uri="{BB962C8B-B14F-4D97-AF65-F5344CB8AC3E}">
        <p14:creationId xmlns:p14="http://schemas.microsoft.com/office/powerpoint/2010/main" val="47593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Typical Loads – Face 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59238E5-1B63-409B-8FA3-6E05346AEEE3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22" name="Picture 2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3E80684-55D5-4D5F-89AC-F10998FA5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12" y="6282531"/>
            <a:ext cx="11363325" cy="3105150"/>
          </a:xfrm>
          <a:prstGeom prst="rect">
            <a:avLst/>
          </a:prstGeom>
        </p:spPr>
      </p:pic>
      <p:pic>
        <p:nvPicPr>
          <p:cNvPr id="23" name="Picture 22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91723656-D729-43DF-BD2A-AC5517E6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20" y="620443"/>
            <a:ext cx="11642910" cy="505622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388EDB7-5EB5-4217-B9D7-2FB9F192580F}"/>
              </a:ext>
            </a:extLst>
          </p:cNvPr>
          <p:cNvGrpSpPr/>
          <p:nvPr/>
        </p:nvGrpSpPr>
        <p:grpSpPr>
          <a:xfrm rot="10800000">
            <a:off x="8111757" y="3811316"/>
            <a:ext cx="658184" cy="248930"/>
            <a:chOff x="7215754" y="3165705"/>
            <a:chExt cx="65818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3F07747-9BEE-48F5-B5AD-5F2DB938BC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91C8B70-DDA1-4ABD-AC78-5E578D49D525}"/>
                </a:ext>
              </a:extLst>
            </p:cNvPr>
            <p:cNvCxnSpPr/>
            <p:nvPr/>
          </p:nvCxnSpPr>
          <p:spPr>
            <a:xfrm>
              <a:off x="7215754" y="3290170"/>
              <a:ext cx="5674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B769061-71B7-43BC-B44D-205DD3505973}"/>
              </a:ext>
            </a:extLst>
          </p:cNvPr>
          <p:cNvSpPr txBox="1"/>
          <p:nvPr/>
        </p:nvSpPr>
        <p:spPr>
          <a:xfrm>
            <a:off x="8769941" y="3662934"/>
            <a:ext cx="3211158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Dropdown UI to change Load Type</a:t>
            </a:r>
          </a:p>
        </p:txBody>
      </p:sp>
    </p:spTree>
    <p:extLst>
      <p:ext uri="{BB962C8B-B14F-4D97-AF65-F5344CB8AC3E}">
        <p14:creationId xmlns:p14="http://schemas.microsoft.com/office/powerpoint/2010/main" val="419926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B9106-D42B-41D0-96C4-FF328AA9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9" y="7856252"/>
            <a:ext cx="12108172" cy="1893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2E972-23B2-47DF-BF7E-F85F9FB80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4" y="357809"/>
            <a:ext cx="14401802" cy="6796728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 err="1"/>
              <a:t>GridPlaneSurface</a:t>
            </a:r>
            <a:r>
              <a:rPr lang="en-GB" dirty="0"/>
              <a:t> Parameter – Grid Surface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945B9F-D7FE-4FD5-8D1C-353A82BCBF05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628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FFBF3-6386-41F6-B85E-DCFF2F22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04800"/>
            <a:ext cx="13087350" cy="50577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7EA636-6810-4D0F-B24B-AB7825025FA3}"/>
              </a:ext>
            </a:extLst>
          </p:cNvPr>
          <p:cNvGrpSpPr/>
          <p:nvPr/>
        </p:nvGrpSpPr>
        <p:grpSpPr>
          <a:xfrm>
            <a:off x="9000947" y="4158660"/>
            <a:ext cx="5653312" cy="3220039"/>
            <a:chOff x="1496984" y="987574"/>
            <a:chExt cx="6164139" cy="35109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AE437F-E9A3-4013-AF74-2DC21753A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6984" y="1481454"/>
              <a:ext cx="2592288" cy="27498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0BF102-DF02-4C94-8102-C6FAC5E03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7171" y="987574"/>
              <a:ext cx="2813952" cy="17215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FC30481-830D-4E44-A7A3-D6AA9C81C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032" y="2770218"/>
              <a:ext cx="2556525" cy="172835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6FBAF2-12BA-4866-984A-93D9463BDCBB}"/>
                </a:ext>
              </a:extLst>
            </p:cNvPr>
            <p:cNvSpPr/>
            <p:nvPr/>
          </p:nvSpPr>
          <p:spPr>
            <a:xfrm>
              <a:off x="1622870" y="1347614"/>
              <a:ext cx="2376264" cy="72008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057DAB3-8854-4126-BA1C-14781689549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3999134" y="1707654"/>
              <a:ext cx="848037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0816D0-58B3-4D38-8E5E-D30CAB626221}"/>
                </a:ext>
              </a:extLst>
            </p:cNvPr>
            <p:cNvCxnSpPr>
              <a:cxnSpLocks/>
            </p:cNvCxnSpPr>
            <p:nvPr/>
          </p:nvCxnSpPr>
          <p:spPr>
            <a:xfrm>
              <a:off x="3999134" y="1707654"/>
              <a:ext cx="770760" cy="114195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 err="1"/>
              <a:t>GridAreaLoad</a:t>
            </a:r>
            <a:r>
              <a:rPr lang="en-GB" dirty="0"/>
              <a:t> Wind Load Generator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4E8B44-29E5-49C1-A953-6C1606809D66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C2A5B-5131-4DE5-A4F7-D2D85FD2E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6045200"/>
            <a:ext cx="7273116" cy="3882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05E5D-73E9-4F9A-AE7A-BC4816F4A7D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29618" y="7063640"/>
            <a:ext cx="5102781" cy="361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2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Creating geometry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Remeshing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268259-968A-4732-82EC-52F9777F811E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39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Remeshing example (Create Elements from Members)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611306-A22A-4FF4-9C57-CACB38D0A785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7CB938-DDC1-4FA1-AFAA-00586D9CA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7" y="478909"/>
            <a:ext cx="14185576" cy="92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4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15">
            <a:extLst>
              <a:ext uri="{FF2B5EF4-FFF2-40B4-BE49-F238E27FC236}">
                <a16:creationId xmlns:a16="http://schemas.microsoft.com/office/drawing/2014/main" id="{F8771FDA-0F9C-4C10-9BEC-0AE33AE49685}"/>
              </a:ext>
            </a:extLst>
          </p:cNvPr>
          <p:cNvSpPr/>
          <p:nvPr/>
        </p:nvSpPr>
        <p:spPr>
          <a:xfrm>
            <a:off x="9368043" y="6900071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Freeform 15">
            <a:extLst>
              <a:ext uri="{FF2B5EF4-FFF2-40B4-BE49-F238E27FC236}">
                <a16:creationId xmlns:a16="http://schemas.microsoft.com/office/drawing/2014/main" id="{C766179C-AF26-45A5-87DF-82CE0F91BA5F}"/>
              </a:ext>
            </a:extLst>
          </p:cNvPr>
          <p:cNvSpPr/>
          <p:nvPr/>
        </p:nvSpPr>
        <p:spPr>
          <a:xfrm rot="10800000">
            <a:off x="6504834" y="7611271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90AF10-3806-47EA-9B43-F783B6497558}"/>
              </a:ext>
            </a:extLst>
          </p:cNvPr>
          <p:cNvCxnSpPr>
            <a:cxnSpLocks/>
          </p:cNvCxnSpPr>
          <p:nvPr/>
        </p:nvCxnSpPr>
        <p:spPr>
          <a:xfrm>
            <a:off x="6809829" y="6990911"/>
            <a:ext cx="2525437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6459AF1-5B92-46A9-AD24-B2474C320017}"/>
              </a:ext>
            </a:extLst>
          </p:cNvPr>
          <p:cNvCxnSpPr>
            <a:cxnSpLocks/>
          </p:cNvCxnSpPr>
          <p:nvPr/>
        </p:nvCxnSpPr>
        <p:spPr>
          <a:xfrm>
            <a:off x="6574971" y="7702111"/>
            <a:ext cx="2530929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3446D184-93CE-4B49-A563-69F7FCFA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64188B9-8E29-4EEA-8381-6662D6477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2530747-080C-431E-8E7B-12EA35B84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E1E43059-394F-4CBA-97C3-5338055A2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5" name="Picture 104" descr="Icon&#10;&#10;Description automatically generated">
            <a:extLst>
              <a:ext uri="{FF2B5EF4-FFF2-40B4-BE49-F238E27FC236}">
                <a16:creationId xmlns:a16="http://schemas.microsoft.com/office/drawing/2014/main" id="{58305B9A-8E45-4514-85FF-64F9DA689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23961A16-F5C8-4AB3-B483-B578C48D66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D9B9D4B0-F5C8-47F4-9FBE-03C7EA5ABD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CBDAC9AE-A1F0-45F6-8A65-68CFF9273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3DF9-FC6A-42AC-9D2A-16BB3016F6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DBCCD54-BC37-4DCB-AEED-9FF9C955D046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9B7F-0D7A-41A5-B300-788DA0B7E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48" name="Subtitle 3">
            <a:extLst>
              <a:ext uri="{FF2B5EF4-FFF2-40B4-BE49-F238E27FC236}">
                <a16:creationId xmlns:a16="http://schemas.microsoft.com/office/drawing/2014/main" id="{3F710ED1-B14A-4DBD-8383-7486AD889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 err="1"/>
              <a:t>GsaAPI</a:t>
            </a:r>
            <a:r>
              <a:rPr lang="en-GB" sz="2000" dirty="0"/>
              <a:t> in Grasshopper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21C2A9C-EDCC-4071-BC1E-AFAF91BD30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8296" r="7257" b="8200"/>
          <a:stretch/>
        </p:blipFill>
        <p:spPr>
          <a:xfrm>
            <a:off x="1972570" y="5242335"/>
            <a:ext cx="3747302" cy="3747302"/>
          </a:xfrm>
          <a:prstGeom prst="roundRect">
            <a:avLst>
              <a:gd name="adj" fmla="val 9951"/>
            </a:avLst>
          </a:prstGeom>
          <a:ln>
            <a:noFill/>
          </a:ln>
          <a:effectLst/>
          <a:scene3d>
            <a:camera prst="isometricTopUp"/>
            <a:lightRig rig="contrasting" dir="t">
              <a:rot lat="0" lon="0" rev="4200000"/>
            </a:lightRig>
          </a:scene3d>
          <a:sp3d extrusionH="381000" prstMaterial="plastic">
            <a:extrusionClr>
              <a:srgbClr val="115DA9"/>
            </a:extrusionClr>
            <a:contourClr>
              <a:srgbClr val="969696"/>
            </a:contourClr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8CFEE3-BD13-4B4E-86FC-D9D45436B9CF}"/>
              </a:ext>
            </a:extLst>
          </p:cNvPr>
          <p:cNvGrpSpPr/>
          <p:nvPr/>
        </p:nvGrpSpPr>
        <p:grpSpPr>
          <a:xfrm>
            <a:off x="9335266" y="4911244"/>
            <a:ext cx="4622034" cy="4622034"/>
            <a:chOff x="8578456" y="373073"/>
            <a:chExt cx="3498932" cy="349893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4FA8C3-622E-4043-A61F-BEA07AFA2F00}"/>
                </a:ext>
              </a:extLst>
            </p:cNvPr>
            <p:cNvSpPr/>
            <p:nvPr/>
          </p:nvSpPr>
          <p:spPr>
            <a:xfrm>
              <a:off x="8693150" y="1860748"/>
              <a:ext cx="3289300" cy="1631950"/>
            </a:xfrm>
            <a:custGeom>
              <a:avLst/>
              <a:gdLst>
                <a:gd name="connsiteX0" fmla="*/ 0 w 3289300"/>
                <a:gd name="connsiteY0" fmla="*/ 508000 h 1631950"/>
                <a:gd name="connsiteX1" fmla="*/ 0 w 3289300"/>
                <a:gd name="connsiteY1" fmla="*/ 933450 h 1631950"/>
                <a:gd name="connsiteX2" fmla="*/ 1238250 w 3289300"/>
                <a:gd name="connsiteY2" fmla="*/ 1631950 h 1631950"/>
                <a:gd name="connsiteX3" fmla="*/ 2876550 w 3289300"/>
                <a:gd name="connsiteY3" fmla="*/ 1358900 h 1631950"/>
                <a:gd name="connsiteX4" fmla="*/ 3289300 w 3289300"/>
                <a:gd name="connsiteY4" fmla="*/ 438150 h 1631950"/>
                <a:gd name="connsiteX5" fmla="*/ 3289300 w 3289300"/>
                <a:gd name="connsiteY5" fmla="*/ 0 h 1631950"/>
                <a:gd name="connsiteX6" fmla="*/ 2838450 w 3289300"/>
                <a:gd name="connsiteY6" fmla="*/ 952500 h 1631950"/>
                <a:gd name="connsiteX7" fmla="*/ 1219200 w 3289300"/>
                <a:gd name="connsiteY7" fmla="*/ 1200150 h 1631950"/>
                <a:gd name="connsiteX8" fmla="*/ 0 w 3289300"/>
                <a:gd name="connsiteY8" fmla="*/ 50800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9300" h="1631950">
                  <a:moveTo>
                    <a:pt x="0" y="508000"/>
                  </a:moveTo>
                  <a:lnTo>
                    <a:pt x="0" y="933450"/>
                  </a:lnTo>
                  <a:lnTo>
                    <a:pt x="1238250" y="1631950"/>
                  </a:lnTo>
                  <a:lnTo>
                    <a:pt x="2876550" y="1358900"/>
                  </a:lnTo>
                  <a:lnTo>
                    <a:pt x="3289300" y="438150"/>
                  </a:lnTo>
                  <a:lnTo>
                    <a:pt x="3289300" y="0"/>
                  </a:lnTo>
                  <a:lnTo>
                    <a:pt x="2838450" y="952500"/>
                  </a:lnTo>
                  <a:lnTo>
                    <a:pt x="1219200" y="120015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4E4E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48" name="Picture 2047" descr="Logo&#10;&#10;Description automatically generated">
              <a:extLst>
                <a:ext uri="{FF2B5EF4-FFF2-40B4-BE49-F238E27FC236}">
                  <a16:creationId xmlns:a16="http://schemas.microsoft.com/office/drawing/2014/main" id="{D7F5AC06-E61C-4F71-B86B-B788B0CB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456" y="373073"/>
              <a:ext cx="3498932" cy="3498932"/>
            </a:xfrm>
            <a:prstGeom prst="rect">
              <a:avLst/>
            </a:prstGeom>
            <a:scene3d>
              <a:camera prst="isometricTopUp"/>
              <a:lightRig rig="threePt" dir="t"/>
            </a:scene3d>
            <a:sp3d>
              <a:extrusionClr>
                <a:schemeClr val="tx1"/>
              </a:extrusionClr>
            </a:sp3d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B8CFF-E4A6-4D7C-B9B9-C72F85D1B74F}"/>
              </a:ext>
            </a:extLst>
          </p:cNvPr>
          <p:cNvGrpSpPr/>
          <p:nvPr/>
        </p:nvGrpSpPr>
        <p:grpSpPr>
          <a:xfrm>
            <a:off x="16584337" y="6062919"/>
            <a:ext cx="3498932" cy="3498932"/>
            <a:chOff x="8578456" y="3452294"/>
            <a:chExt cx="3498932" cy="3498932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F155039-4E90-4A35-A734-FE4B0308E44F}"/>
                </a:ext>
              </a:extLst>
            </p:cNvPr>
            <p:cNvSpPr/>
            <p:nvPr/>
          </p:nvSpPr>
          <p:spPr>
            <a:xfrm>
              <a:off x="8693150" y="4945351"/>
              <a:ext cx="3289300" cy="1631950"/>
            </a:xfrm>
            <a:custGeom>
              <a:avLst/>
              <a:gdLst>
                <a:gd name="connsiteX0" fmla="*/ 0 w 3289300"/>
                <a:gd name="connsiteY0" fmla="*/ 508000 h 1631950"/>
                <a:gd name="connsiteX1" fmla="*/ 0 w 3289300"/>
                <a:gd name="connsiteY1" fmla="*/ 933450 h 1631950"/>
                <a:gd name="connsiteX2" fmla="*/ 1238250 w 3289300"/>
                <a:gd name="connsiteY2" fmla="*/ 1631950 h 1631950"/>
                <a:gd name="connsiteX3" fmla="*/ 2876550 w 3289300"/>
                <a:gd name="connsiteY3" fmla="*/ 1358900 h 1631950"/>
                <a:gd name="connsiteX4" fmla="*/ 3289300 w 3289300"/>
                <a:gd name="connsiteY4" fmla="*/ 438150 h 1631950"/>
                <a:gd name="connsiteX5" fmla="*/ 3289300 w 3289300"/>
                <a:gd name="connsiteY5" fmla="*/ 0 h 1631950"/>
                <a:gd name="connsiteX6" fmla="*/ 2838450 w 3289300"/>
                <a:gd name="connsiteY6" fmla="*/ 952500 h 1631950"/>
                <a:gd name="connsiteX7" fmla="*/ 1219200 w 3289300"/>
                <a:gd name="connsiteY7" fmla="*/ 1200150 h 1631950"/>
                <a:gd name="connsiteX8" fmla="*/ 0 w 3289300"/>
                <a:gd name="connsiteY8" fmla="*/ 50800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9300" h="1631950">
                  <a:moveTo>
                    <a:pt x="0" y="508000"/>
                  </a:moveTo>
                  <a:lnTo>
                    <a:pt x="0" y="933450"/>
                  </a:lnTo>
                  <a:lnTo>
                    <a:pt x="1238250" y="1631950"/>
                  </a:lnTo>
                  <a:lnTo>
                    <a:pt x="2876550" y="1358900"/>
                  </a:lnTo>
                  <a:lnTo>
                    <a:pt x="3289300" y="438150"/>
                  </a:lnTo>
                  <a:lnTo>
                    <a:pt x="3289300" y="0"/>
                  </a:lnTo>
                  <a:lnTo>
                    <a:pt x="2838450" y="952500"/>
                  </a:lnTo>
                  <a:lnTo>
                    <a:pt x="1219200" y="120015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1D1D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78" name="Picture 8">
              <a:extLst>
                <a:ext uri="{FF2B5EF4-FFF2-40B4-BE49-F238E27FC236}">
                  <a16:creationId xmlns:a16="http://schemas.microsoft.com/office/drawing/2014/main" id="{BD242B56-2943-4417-99C5-D93F007E2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8456" y="3452294"/>
              <a:ext cx="3498932" cy="34989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  <a:sp3d extrusionH="3810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826B39-F2F2-4C66-BF9E-4A8815F9FBC5}"/>
              </a:ext>
            </a:extLst>
          </p:cNvPr>
          <p:cNvGrpSpPr/>
          <p:nvPr/>
        </p:nvGrpSpPr>
        <p:grpSpPr>
          <a:xfrm>
            <a:off x="-1219306" y="-777925"/>
            <a:ext cx="500546" cy="315057"/>
            <a:chOff x="2653759" y="4385688"/>
            <a:chExt cx="685828" cy="43167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FEE02D0-9D4A-4CE6-B13F-B197E7D25E74}"/>
                </a:ext>
              </a:extLst>
            </p:cNvPr>
            <p:cNvGrpSpPr/>
            <p:nvPr/>
          </p:nvGrpSpPr>
          <p:grpSpPr>
            <a:xfrm rot="5400000">
              <a:off x="2562385" y="4477062"/>
              <a:ext cx="431678" cy="248930"/>
              <a:chOff x="7442260" y="3165705"/>
              <a:chExt cx="431678" cy="248930"/>
            </a:xfrm>
          </p:grpSpPr>
          <p:sp>
            <p:nvSpPr>
              <p:cNvPr id="39" name="Freeform 15">
                <a:extLst>
                  <a:ext uri="{FF2B5EF4-FFF2-40B4-BE49-F238E27FC236}">
                    <a16:creationId xmlns:a16="http://schemas.microsoft.com/office/drawing/2014/main" id="{739D98D0-9F6F-437C-B269-7E0EF141B013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09FD321-85A9-4E23-B8C7-235EF31057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7E4EBC3-489C-45D1-960D-2FCFBD9D3DC0}"/>
                </a:ext>
              </a:extLst>
            </p:cNvPr>
            <p:cNvGrpSpPr/>
            <p:nvPr/>
          </p:nvGrpSpPr>
          <p:grpSpPr>
            <a:xfrm rot="16200000">
              <a:off x="2999283" y="4477062"/>
              <a:ext cx="431678" cy="248930"/>
              <a:chOff x="7442260" y="3165705"/>
              <a:chExt cx="431678" cy="248930"/>
            </a:xfrm>
          </p:grpSpPr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08C812CA-4426-4690-8D6A-5CEA91DF1361}"/>
                  </a:ext>
                </a:extLst>
              </p:cNvPr>
              <p:cNvSpPr/>
              <p:nvPr/>
            </p:nvSpPr>
            <p:spPr>
              <a:xfrm>
                <a:off x="7799864" y="3165705"/>
                <a:ext cx="74074" cy="248930"/>
              </a:xfrm>
              <a:custGeom>
                <a:avLst/>
                <a:gdLst>
                  <a:gd name="connsiteX0" fmla="*/ 0 w 223520"/>
                  <a:gd name="connsiteY0" fmla="*/ 0 h 690880"/>
                  <a:gd name="connsiteX1" fmla="*/ 223520 w 223520"/>
                  <a:gd name="connsiteY1" fmla="*/ 386080 h 690880"/>
                  <a:gd name="connsiteX2" fmla="*/ 60960 w 223520"/>
                  <a:gd name="connsiteY2" fmla="*/ 690880 h 690880"/>
                  <a:gd name="connsiteX0" fmla="*/ 0 w 223520"/>
                  <a:gd name="connsiteY0" fmla="*/ 0 h 761365"/>
                  <a:gd name="connsiteX1" fmla="*/ 223520 w 223520"/>
                  <a:gd name="connsiteY1" fmla="*/ 386080 h 761365"/>
                  <a:gd name="connsiteX2" fmla="*/ 13335 w 223520"/>
                  <a:gd name="connsiteY2" fmla="*/ 761365 h 761365"/>
                  <a:gd name="connsiteX0" fmla="*/ 5715 w 229235"/>
                  <a:gd name="connsiteY0" fmla="*/ 0 h 757555"/>
                  <a:gd name="connsiteX1" fmla="*/ 229235 w 229235"/>
                  <a:gd name="connsiteY1" fmla="*/ 386080 h 757555"/>
                  <a:gd name="connsiteX2" fmla="*/ 0 w 22923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86080 h 757555"/>
                  <a:gd name="connsiteX2" fmla="*/ 0 w 225425"/>
                  <a:gd name="connsiteY2" fmla="*/ 757555 h 757555"/>
                  <a:gd name="connsiteX0" fmla="*/ 1905 w 225425"/>
                  <a:gd name="connsiteY0" fmla="*/ 0 h 757555"/>
                  <a:gd name="connsiteX1" fmla="*/ 225425 w 225425"/>
                  <a:gd name="connsiteY1" fmla="*/ 370840 h 757555"/>
                  <a:gd name="connsiteX2" fmla="*/ 0 w 225425"/>
                  <a:gd name="connsiteY2" fmla="*/ 757555 h 75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425" h="757555">
                    <a:moveTo>
                      <a:pt x="1905" y="0"/>
                    </a:moveTo>
                    <a:lnTo>
                      <a:pt x="225425" y="370840"/>
                    </a:lnTo>
                    <a:lnTo>
                      <a:pt x="0" y="757555"/>
                    </a:lnTo>
                  </a:path>
                </a:pathLst>
              </a:custGeom>
              <a:noFill/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E92A005-610B-4A6B-8B36-29E1CC5DD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2260" y="3290170"/>
                <a:ext cx="34096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3" name="Picture 6" descr="Image result for grasshopper3d icon">
            <a:extLst>
              <a:ext uri="{FF2B5EF4-FFF2-40B4-BE49-F238E27FC236}">
                <a16:creationId xmlns:a16="http://schemas.microsoft.com/office/drawing/2014/main" id="{DA19C828-8BD2-4D76-8831-30269E6D7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1" y="2496651"/>
            <a:ext cx="3747302" cy="3747302"/>
          </a:xfrm>
          <a:prstGeom prst="roundRect">
            <a:avLst>
              <a:gd name="adj" fmla="val 11192"/>
            </a:avLst>
          </a:prstGeom>
          <a:ln>
            <a:noFill/>
          </a:ln>
          <a:effectLst/>
          <a:scene3d>
            <a:camera prst="isometricTopUp"/>
            <a:lightRig rig="threePt" dir="t"/>
          </a:scene3d>
          <a:sp3d extrusionH="381000"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76EAF65-8E9B-48E7-BDB3-914C28530D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5412" y="119965"/>
            <a:ext cx="3744490" cy="3747301"/>
          </a:xfrm>
          <a:prstGeom prst="roundRect">
            <a:avLst>
              <a:gd name="adj" fmla="val 11192"/>
            </a:avLst>
          </a:prstGeom>
          <a:ln>
            <a:noFill/>
          </a:ln>
          <a:effectLst/>
          <a:scene3d>
            <a:camera prst="isometricTopUp"/>
            <a:lightRig rig="threePt" dir="t"/>
          </a:scene3d>
          <a:sp3d extrusionH="381000" prstMaterial="matte">
            <a:extrusionClr>
              <a:schemeClr val="tx1"/>
            </a:extrusionClr>
          </a:sp3d>
        </p:spPr>
      </p:pic>
    </p:spTree>
    <p:extLst>
      <p:ext uri="{BB962C8B-B14F-4D97-AF65-F5344CB8AC3E}">
        <p14:creationId xmlns:p14="http://schemas.microsoft.com/office/powerpoint/2010/main" val="9239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6" dur="7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8" dur="7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0" dur="7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2" dur="7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4" dur="7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6" dur="7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8" dur="7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20" dur="7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Member3D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926B7E-48A5-4A6F-B3F6-A76228C6A7AD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51A18-06A1-4478-A0E7-E93B47B9F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68"/>
            <a:ext cx="15119350" cy="9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96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Visualisation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BB6827-6301-4BCD-8FBD-9B7A84297532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FBD60-BD38-4444-88DB-1A074630A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5312"/>
            <a:ext cx="15119350" cy="81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58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Assemble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Assemble parts into a GSA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D80671-7B8F-4129-B706-320EBABD2670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509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GSA Grasshopper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BEA703-B7D7-4791-B57D-61A6963723AC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GSA Grasshopper Plugin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31B69-7AFE-4F17-9DCC-E2F817C230AD}"/>
              </a:ext>
            </a:extLst>
          </p:cNvPr>
          <p:cNvGrpSpPr/>
          <p:nvPr/>
        </p:nvGrpSpPr>
        <p:grpSpPr>
          <a:xfrm>
            <a:off x="4243132" y="6060249"/>
            <a:ext cx="1315652" cy="550257"/>
            <a:chOff x="6558286" y="2864378"/>
            <a:chExt cx="1315652" cy="550257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9B05A8E-E515-4EC2-B8D6-0F6F6BDD730B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916AC9-005C-408B-8DD0-7DA50F177AA3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7837471-FD1D-4F46-BDAB-8058814E4F7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8C3061-A8B6-4833-823E-915FD860E5E2}"/>
              </a:ext>
            </a:extLst>
          </p:cNvPr>
          <p:cNvSpPr/>
          <p:nvPr/>
        </p:nvSpPr>
        <p:spPr>
          <a:xfrm>
            <a:off x="12292630" y="7185181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DFBE7B4-FA5F-43D5-B5E9-8E3117E9D48E}"/>
              </a:ext>
            </a:extLst>
          </p:cNvPr>
          <p:cNvSpPr/>
          <p:nvPr/>
        </p:nvSpPr>
        <p:spPr>
          <a:xfrm>
            <a:off x="7873740" y="6969390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7F1B1C-7086-4E9D-B713-63542CDEF242}"/>
              </a:ext>
            </a:extLst>
          </p:cNvPr>
          <p:cNvSpPr/>
          <p:nvPr/>
        </p:nvSpPr>
        <p:spPr>
          <a:xfrm>
            <a:off x="5667470" y="6198572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5675280-3FB2-4102-B1FD-02AC4E614289}"/>
              </a:ext>
            </a:extLst>
          </p:cNvPr>
          <p:cNvSpPr/>
          <p:nvPr/>
        </p:nvSpPr>
        <p:spPr>
          <a:xfrm>
            <a:off x="3462874" y="5421583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3CE14C6-1BAC-416F-A82E-5C81689AAEB7}"/>
              </a:ext>
            </a:extLst>
          </p:cNvPr>
          <p:cNvSpPr/>
          <p:nvPr/>
        </p:nvSpPr>
        <p:spPr>
          <a:xfrm>
            <a:off x="1247411" y="4647417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045DA82-DDAC-4A45-A171-D57E45101030}"/>
              </a:ext>
            </a:extLst>
          </p:cNvPr>
          <p:cNvSpPr/>
          <p:nvPr/>
        </p:nvSpPr>
        <p:spPr>
          <a:xfrm>
            <a:off x="10081179" y="4647416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25413E2-466F-484E-8FF1-99B926EA7ADA}"/>
              </a:ext>
            </a:extLst>
          </p:cNvPr>
          <p:cNvGrpSpPr/>
          <p:nvPr/>
        </p:nvGrpSpPr>
        <p:grpSpPr>
          <a:xfrm>
            <a:off x="3013656" y="4826734"/>
            <a:ext cx="6945430" cy="248930"/>
            <a:chOff x="928508" y="3165705"/>
            <a:chExt cx="6945430" cy="248930"/>
          </a:xfrm>
        </p:grpSpPr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5BF5BFF-29E8-4EAC-AFD7-A4DC4C170CFE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5C2B78-580D-433D-B92E-E74852AD138C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F12DE4F-4306-437A-A108-C02046BBB544}"/>
              </a:ext>
            </a:extLst>
          </p:cNvPr>
          <p:cNvSpPr/>
          <p:nvPr/>
        </p:nvSpPr>
        <p:spPr>
          <a:xfrm>
            <a:off x="1251423" y="4647416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843C376-9F42-40BB-A8A2-C4B34929D9D1}"/>
              </a:ext>
            </a:extLst>
          </p:cNvPr>
          <p:cNvSpPr/>
          <p:nvPr/>
        </p:nvSpPr>
        <p:spPr>
          <a:xfrm>
            <a:off x="3458862" y="5421407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9826FD5-85A0-4B33-91CC-BBAB325DA735}"/>
              </a:ext>
            </a:extLst>
          </p:cNvPr>
          <p:cNvSpPr/>
          <p:nvPr/>
        </p:nvSpPr>
        <p:spPr>
          <a:xfrm>
            <a:off x="5666301" y="619539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4D59290-8C84-4037-91C0-33591E1A098A}"/>
              </a:ext>
            </a:extLst>
          </p:cNvPr>
          <p:cNvSpPr/>
          <p:nvPr/>
        </p:nvSpPr>
        <p:spPr>
          <a:xfrm>
            <a:off x="7873740" y="696938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2CFC5E9-24CF-4536-98AE-1230FCDFDFE3}"/>
              </a:ext>
            </a:extLst>
          </p:cNvPr>
          <p:cNvSpPr/>
          <p:nvPr/>
        </p:nvSpPr>
        <p:spPr>
          <a:xfrm>
            <a:off x="10081179" y="774338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7DD2B96-AF50-43E0-9518-8E22E356A4CC}"/>
              </a:ext>
            </a:extLst>
          </p:cNvPr>
          <p:cNvSpPr/>
          <p:nvPr/>
        </p:nvSpPr>
        <p:spPr>
          <a:xfrm>
            <a:off x="12288618" y="85173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D2C5E0-165F-4760-8905-FE8AA66238AF}"/>
              </a:ext>
            </a:extLst>
          </p:cNvPr>
          <p:cNvGrpSpPr/>
          <p:nvPr/>
        </p:nvGrpSpPr>
        <p:grpSpPr>
          <a:xfrm>
            <a:off x="5203065" y="5562492"/>
            <a:ext cx="4756021" cy="248930"/>
            <a:chOff x="3117917" y="3165705"/>
            <a:chExt cx="4756021" cy="248930"/>
          </a:xfrm>
        </p:grpSpPr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46204F64-FE6E-40C5-B469-E8DC8683359E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F68DC6F-C63F-4151-A8C7-5F8703B73592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B25BE9F-7113-47DD-9072-27F684812DDF}"/>
              </a:ext>
            </a:extLst>
          </p:cNvPr>
          <p:cNvGrpSpPr/>
          <p:nvPr/>
        </p:nvGrpSpPr>
        <p:grpSpPr>
          <a:xfrm>
            <a:off x="7405352" y="6361576"/>
            <a:ext cx="2553734" cy="248930"/>
            <a:chOff x="5320204" y="3165705"/>
            <a:chExt cx="2553734" cy="248930"/>
          </a:xfrm>
        </p:grpSpPr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73345C90-BBE2-4604-A73E-1D0759654CB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1D5C191-6E41-413B-B2B4-1A0422DF8009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B3BC77-E734-484F-A102-063C4C3B37D4}"/>
              </a:ext>
            </a:extLst>
          </p:cNvPr>
          <p:cNvGrpSpPr/>
          <p:nvPr/>
        </p:nvGrpSpPr>
        <p:grpSpPr>
          <a:xfrm>
            <a:off x="9543245" y="7134088"/>
            <a:ext cx="415841" cy="248930"/>
            <a:chOff x="7458097" y="3165705"/>
            <a:chExt cx="415841" cy="248930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1C6F91AE-98C0-4006-BB8B-07FD45049024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3A2E84-6CB8-46AB-9BF4-EA5CB18BF0C6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5CBD4E-0485-49C8-886B-73800264589D}"/>
              </a:ext>
            </a:extLst>
          </p:cNvPr>
          <p:cNvGrpSpPr/>
          <p:nvPr/>
        </p:nvGrpSpPr>
        <p:grpSpPr>
          <a:xfrm>
            <a:off x="11761504" y="8671294"/>
            <a:ext cx="415841" cy="248930"/>
            <a:chOff x="7458097" y="3165705"/>
            <a:chExt cx="415841" cy="248930"/>
          </a:xfrm>
        </p:grpSpPr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630AC619-DDB4-4D62-BB80-484343B716F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E9935F5-B4B1-4AA4-8B36-39AE5D70DAF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61FD3869-61D3-41C1-964C-342908F2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519818"/>
            <a:ext cx="304802" cy="304802"/>
          </a:xfrm>
          <a:prstGeom prst="rect">
            <a:avLst/>
          </a:prstGeom>
        </p:spPr>
      </p:pic>
      <p:pic>
        <p:nvPicPr>
          <p:cNvPr id="51" name="Picture 5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97B122C-9B1C-4F84-AECC-54F283AA6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804278"/>
            <a:ext cx="304802" cy="304802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F995869E-D0B8-491E-9096-C87FD407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446508"/>
            <a:ext cx="304802" cy="3048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CA9BC7-C08D-4F8A-A639-AED87D9F1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088738"/>
            <a:ext cx="304802" cy="30480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5324608-304F-4AD7-9180-440DB347D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162048"/>
            <a:ext cx="304802" cy="304802"/>
          </a:xfrm>
          <a:prstGeom prst="rect">
            <a:avLst/>
          </a:prstGeom>
        </p:spPr>
      </p:pic>
      <p:pic>
        <p:nvPicPr>
          <p:cNvPr id="55" name="Picture 54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98CB42C1-4C3D-4913-AA5C-9CD4AC139B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344234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5BBADDCA-175A-4294-AA9E-43B7DB3F89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185180"/>
            <a:ext cx="304802" cy="304802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0F3EDA6C-F600-428E-ACBC-6146C82AB1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547022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595CE714-6E05-4777-B0EB-4FD752559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908864"/>
            <a:ext cx="304802" cy="304802"/>
          </a:xfrm>
          <a:prstGeom prst="rect">
            <a:avLst/>
          </a:prstGeom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E9E6E427-3358-463D-BD44-DDF072CE5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27070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B3C92A0-D2E7-42C1-BCF1-281F48A820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632548"/>
            <a:ext cx="304802" cy="304802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1CFC735A-6CBF-43D9-88FF-B3F2CBE94F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682333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6C17EAE-3233-459F-8908-47C7FEDAD8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7981973"/>
            <a:ext cx="304802" cy="304802"/>
          </a:xfrm>
          <a:prstGeom prst="rect">
            <a:avLst/>
          </a:prstGeom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D0457294-23DF-43A8-8A4A-779DB25862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7623175"/>
            <a:ext cx="304802" cy="304802"/>
          </a:xfrm>
          <a:prstGeom prst="rect">
            <a:avLst/>
          </a:prstGeom>
        </p:spPr>
      </p:pic>
      <p:pic>
        <p:nvPicPr>
          <p:cNvPr id="64" name="Picture 63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1203D6DC-0B19-4B1B-B8AA-1FA1FAC1A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6708381"/>
            <a:ext cx="304802" cy="304802"/>
          </a:xfrm>
          <a:prstGeom prst="rect">
            <a:avLst/>
          </a:prstGeom>
        </p:spPr>
      </p:pic>
      <p:pic>
        <p:nvPicPr>
          <p:cNvPr id="65" name="Picture 64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4A222159-B6B3-4AA6-B6EA-0FC8DE10489E}"/>
              </a:ext>
            </a:extLst>
          </p:cNvPr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7870942"/>
            <a:ext cx="306000" cy="306000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B5F25994-A0EC-4EE7-B312-2FF4FAFAB4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314337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002176BA-9750-4110-B777-C23C06AB29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673805"/>
            <a:ext cx="304802" cy="304802"/>
          </a:xfrm>
          <a:prstGeom prst="rect">
            <a:avLst/>
          </a:prstGeom>
        </p:spPr>
      </p:pic>
      <p:pic>
        <p:nvPicPr>
          <p:cNvPr id="68" name="Picture 67" descr="Logo, icon&#10;&#10;Description automatically generated">
            <a:extLst>
              <a:ext uri="{FF2B5EF4-FFF2-40B4-BE49-F238E27FC236}">
                <a16:creationId xmlns:a16="http://schemas.microsoft.com/office/drawing/2014/main" id="{3567B4C4-CAE3-46CC-86D7-D127E8C801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06126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47881F6C-925E-4135-8DC8-0EF9E43D1F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715780"/>
            <a:ext cx="304802" cy="304802"/>
          </a:xfrm>
          <a:prstGeom prst="rect">
            <a:avLst/>
          </a:prstGeom>
        </p:spPr>
      </p:pic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F1805CF9-818B-4084-9DE8-C1B116B198B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082641"/>
            <a:ext cx="304802" cy="30480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5B52DEA2-4C10-4500-8433-A4E489C732BC}"/>
              </a:ext>
            </a:extLst>
          </p:cNvPr>
          <p:cNvGrpSpPr/>
          <p:nvPr/>
        </p:nvGrpSpPr>
        <p:grpSpPr>
          <a:xfrm>
            <a:off x="10861753" y="8371115"/>
            <a:ext cx="1315652" cy="550257"/>
            <a:chOff x="6558286" y="2864378"/>
            <a:chExt cx="1315652" cy="550257"/>
          </a:xfrm>
        </p:grpSpPr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1EC57EB8-F986-461F-9FAA-757B6B9FB82C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4ECE4CA-756B-4F59-8BD6-0B671C597526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C260A6-4A74-481B-B032-A1801F78C3B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B4D5EDB-C305-4392-A2E0-2AB28D87A702}"/>
              </a:ext>
            </a:extLst>
          </p:cNvPr>
          <p:cNvGrpSpPr/>
          <p:nvPr/>
        </p:nvGrpSpPr>
        <p:grpSpPr>
          <a:xfrm rot="10800000">
            <a:off x="1923842" y="6557141"/>
            <a:ext cx="8939564" cy="2743963"/>
            <a:chOff x="6558286" y="2429191"/>
            <a:chExt cx="8939564" cy="2743963"/>
          </a:xfrm>
        </p:grpSpPr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BC13CF6C-9FE9-49B4-AD29-64164BF60400}"/>
                </a:ext>
              </a:extLst>
            </p:cNvPr>
            <p:cNvSpPr/>
            <p:nvPr/>
          </p:nvSpPr>
          <p:spPr>
            <a:xfrm rot="5400000">
              <a:off x="15336348" y="5011652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90505BB-E2B6-40E9-82EB-7C33EE92E2C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58286" y="2429745"/>
              <a:ext cx="88314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87CB69-E579-4589-B1ED-80E52615ABA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58286" y="2429192"/>
              <a:ext cx="0" cy="5053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FD19A8C-2C8F-4FE6-97EA-A71727A3F8F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384849" y="2429191"/>
              <a:ext cx="0" cy="26475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29B78C0-CE0D-4B80-B0FA-1E533BA5CE2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rcRect l="16353" t="14200" r="15958" b="17559"/>
          <a:stretch/>
        </p:blipFill>
        <p:spPr>
          <a:xfrm>
            <a:off x="9390743" y="943428"/>
            <a:ext cx="3120571" cy="2554515"/>
          </a:xfrm>
          <a:prstGeom prst="rect">
            <a:avLst/>
          </a:prstGeom>
        </p:spPr>
      </p:pic>
      <p:pic>
        <p:nvPicPr>
          <p:cNvPr id="80" name="Picture 7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941E399-C983-4B27-A3CF-572204534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314" y="1732030"/>
            <a:ext cx="900000" cy="900000"/>
          </a:xfrm>
          <a:prstGeom prst="rect">
            <a:avLst/>
          </a:prstGeom>
        </p:spPr>
      </p:pic>
      <p:pic>
        <p:nvPicPr>
          <p:cNvPr id="81" name="Picture 80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0921F6B2-3558-4A8C-A321-028EC30416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526" y="304602"/>
            <a:ext cx="900000" cy="900000"/>
          </a:xfrm>
          <a:prstGeom prst="rect">
            <a:avLst/>
          </a:prstGeom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E20E4610-002B-4300-9297-85B2F7F2A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5" y="1032009"/>
            <a:ext cx="900000" cy="9000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0B20CA7-F2B1-453A-A6CE-E44E3316A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7" y="1021430"/>
            <a:ext cx="900000" cy="900000"/>
          </a:xfrm>
          <a:prstGeom prst="rect">
            <a:avLst/>
          </a:prstGeom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B3727C28-FF48-4AA2-9743-FB8BF15706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63" y="2244254"/>
            <a:ext cx="900000" cy="900000"/>
          </a:xfrm>
          <a:prstGeom prst="rect">
            <a:avLst/>
          </a:prstGeom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F2AB593F-D52D-45AF-9F04-7DD8C8D5A8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188" y="2244254"/>
            <a:ext cx="900000" cy="900000"/>
          </a:xfrm>
          <a:prstGeom prst="rect">
            <a:avLst/>
          </a:prstGeom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C81C7AF8-0DDA-48A4-933D-C929920E7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413" y="2244254"/>
            <a:ext cx="900000" cy="900000"/>
          </a:xfrm>
          <a:prstGeom prst="rect">
            <a:avLst/>
          </a:prstGeom>
        </p:spPr>
      </p:pic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9B58AE80-2765-40BB-88BE-7110F3DEF4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38" y="2244254"/>
            <a:ext cx="900000" cy="900000"/>
          </a:xfrm>
          <a:prstGeom prst="rect">
            <a:avLst/>
          </a:prstGeom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946E10D9-A848-44BF-9077-1ACCA3F860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862" y="2244254"/>
            <a:ext cx="900000" cy="900000"/>
          </a:xfrm>
          <a:prstGeom prst="rect">
            <a:avLst/>
          </a:prstGeom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27A913B1-A41A-4212-8448-CD0F0A1F95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38" y="2244254"/>
            <a:ext cx="900000" cy="900000"/>
          </a:xfrm>
          <a:prstGeom prst="rect">
            <a:avLst/>
          </a:prstGeom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761D7C57-AC76-4951-9697-5955A9796D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3437722"/>
            <a:ext cx="900000" cy="900000"/>
          </a:xfrm>
          <a:prstGeom prst="rect">
            <a:avLst/>
          </a:prstGeom>
        </p:spPr>
      </p:pic>
      <p:pic>
        <p:nvPicPr>
          <p:cNvPr id="95" name="Picture 94" descr="Icon&#10;&#10;Description automatically generated">
            <a:extLst>
              <a:ext uri="{FF2B5EF4-FFF2-40B4-BE49-F238E27FC236}">
                <a16:creationId xmlns:a16="http://schemas.microsoft.com/office/drawing/2014/main" id="{F6B1E91A-DB54-4F32-9B9B-97480C8E86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29" y="3443516"/>
            <a:ext cx="900000" cy="900000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CE9D461-2863-4EF9-939D-AA7D1541931A}"/>
              </a:ext>
            </a:extLst>
          </p:cNvPr>
          <p:cNvSpPr/>
          <p:nvPr/>
        </p:nvSpPr>
        <p:spPr>
          <a:xfrm>
            <a:off x="1239252" y="2188696"/>
            <a:ext cx="5277229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6A206F6-C261-484A-8C60-41B7277CE337}"/>
              </a:ext>
            </a:extLst>
          </p:cNvPr>
          <p:cNvCxnSpPr>
            <a:cxnSpLocks/>
          </p:cNvCxnSpPr>
          <p:nvPr/>
        </p:nvCxnSpPr>
        <p:spPr>
          <a:xfrm flipV="1">
            <a:off x="6553135" y="2525486"/>
            <a:ext cx="2837608" cy="165908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B1F6662-DA33-4A2E-9631-47A3C7CDE74B}"/>
              </a:ext>
            </a:extLst>
          </p:cNvPr>
          <p:cNvSpPr/>
          <p:nvPr/>
        </p:nvSpPr>
        <p:spPr>
          <a:xfrm>
            <a:off x="5161656" y="966780"/>
            <a:ext cx="1877092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42D61EE-8BC7-430F-8C18-5E8471426197}"/>
              </a:ext>
            </a:extLst>
          </p:cNvPr>
          <p:cNvSpPr/>
          <p:nvPr/>
        </p:nvSpPr>
        <p:spPr>
          <a:xfrm>
            <a:off x="7242288" y="241117"/>
            <a:ext cx="1001826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257C1FB-B065-4B2B-AD0D-0BD085C98EE4}"/>
              </a:ext>
            </a:extLst>
          </p:cNvPr>
          <p:cNvSpPr/>
          <p:nvPr/>
        </p:nvSpPr>
        <p:spPr>
          <a:xfrm>
            <a:off x="6149537" y="3380890"/>
            <a:ext cx="1877092" cy="1022284"/>
          </a:xfrm>
          <a:prstGeom prst="roundRect">
            <a:avLst>
              <a:gd name="adj" fmla="val 10337"/>
            </a:avLst>
          </a:prstGeom>
          <a:noFill/>
          <a:ln w="63500" cap="rnd" cmpd="dbl">
            <a:solidFill>
              <a:srgbClr val="E71C26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F9408CF-094E-445F-88A2-DE58128C7F0F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8026629" y="3120346"/>
            <a:ext cx="1320374" cy="771686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6A10417-1F9F-4E34-80C8-FF88448BBBE6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7038748" y="1477922"/>
            <a:ext cx="2337481" cy="394421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FFF532-0D4D-4748-AFF1-E33963EF7F70}"/>
              </a:ext>
            </a:extLst>
          </p:cNvPr>
          <p:cNvCxnSpPr>
            <a:cxnSpLocks/>
            <a:stCxn id="102" idx="3"/>
          </p:cNvCxnSpPr>
          <p:nvPr/>
        </p:nvCxnSpPr>
        <p:spPr>
          <a:xfrm>
            <a:off x="8244114" y="752259"/>
            <a:ext cx="1146629" cy="53857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4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35C210-D258-4FBE-82BB-34AB0F050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0658"/>
            <a:ext cx="15119350" cy="389049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/>
              <a:t>Workflow Example 1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DBDE40E-70BE-4CD5-A9D6-21BA773F32C3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D9CCD7-E040-455F-A7B9-B55E98321E18}"/>
              </a:ext>
            </a:extLst>
          </p:cNvPr>
          <p:cNvSpPr/>
          <p:nvPr/>
        </p:nvSpPr>
        <p:spPr>
          <a:xfrm>
            <a:off x="1963363" y="611265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0C457-DED1-40F9-B003-01E8E2B2DE28}"/>
              </a:ext>
            </a:extLst>
          </p:cNvPr>
          <p:cNvSpPr/>
          <p:nvPr/>
        </p:nvSpPr>
        <p:spPr>
          <a:xfrm>
            <a:off x="5613819" y="3993531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A9AA6-CD30-4003-8A06-4849E535B330}"/>
              </a:ext>
            </a:extLst>
          </p:cNvPr>
          <p:cNvSpPr txBox="1"/>
          <p:nvPr/>
        </p:nvSpPr>
        <p:spPr>
          <a:xfrm>
            <a:off x="1009650" y="7323817"/>
            <a:ext cx="340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Section without ID (ID = 0). Section will be appended to end of existing Section Library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A4120-6283-4035-83D2-49201AB252EB}"/>
              </a:ext>
            </a:extLst>
          </p:cNvPr>
          <p:cNvSpPr txBox="1"/>
          <p:nvPr/>
        </p:nvSpPr>
        <p:spPr>
          <a:xfrm>
            <a:off x="3549414" y="2516290"/>
            <a:ext cx="5347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Element1D from Line and input PB to attach this section to the Element1D object. The Element1D object will carry the Section with it around the GH script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169CF7-BA36-4F05-B900-BD1AAE54DB53}"/>
              </a:ext>
            </a:extLst>
          </p:cNvPr>
          <p:cNvSpPr/>
          <p:nvPr/>
        </p:nvSpPr>
        <p:spPr>
          <a:xfrm>
            <a:off x="6998538" y="5624538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B59F4-2FDB-44FA-9F34-CB7521CD5DC0}"/>
              </a:ext>
            </a:extLst>
          </p:cNvPr>
          <p:cNvSpPr txBox="1"/>
          <p:nvPr/>
        </p:nvSpPr>
        <p:spPr>
          <a:xfrm>
            <a:off x="6781799" y="7317784"/>
            <a:ext cx="3724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Assembling the model using Analysis Component can be done without inputting Section in “Prop”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9601D-ABC6-4DE7-9F0C-C2B1308FAF36}"/>
              </a:ext>
            </a:extLst>
          </p:cNvPr>
          <p:cNvSpPr/>
          <p:nvPr/>
        </p:nvSpPr>
        <p:spPr>
          <a:xfrm>
            <a:off x="3812064" y="5000624"/>
            <a:ext cx="3674586" cy="1394203"/>
          </a:xfrm>
          <a:custGeom>
            <a:avLst/>
            <a:gdLst>
              <a:gd name="connsiteX0" fmla="*/ 0 w 3648075"/>
              <a:gd name="connsiteY0" fmla="*/ 1357756 h 1357756"/>
              <a:gd name="connsiteX1" fmla="*/ 1428750 w 3648075"/>
              <a:gd name="connsiteY1" fmla="*/ 471931 h 1357756"/>
              <a:gd name="connsiteX2" fmla="*/ 3648075 w 3648075"/>
              <a:gd name="connsiteY2" fmla="*/ 5206 h 135775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85900 h 1485900"/>
              <a:gd name="connsiteX1" fmla="*/ 1685925 w 3905250"/>
              <a:gd name="connsiteY1" fmla="*/ 46672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724150 w 3905250"/>
              <a:gd name="connsiteY1" fmla="*/ 1314450 h 1485900"/>
              <a:gd name="connsiteX2" fmla="*/ 3905250 w 3905250"/>
              <a:gd name="connsiteY2" fmla="*/ 0 h 1485900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85900"/>
              <a:gd name="connsiteX1" fmla="*/ 2571750 w 3905250"/>
              <a:gd name="connsiteY1" fmla="*/ 1285875 h 1485900"/>
              <a:gd name="connsiteX2" fmla="*/ 3905250 w 3905250"/>
              <a:gd name="connsiteY2" fmla="*/ 0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1485900">
                <a:moveTo>
                  <a:pt x="0" y="1485900"/>
                </a:moveTo>
                <a:cubicBezTo>
                  <a:pt x="1096169" y="1460500"/>
                  <a:pt x="1963738" y="1511300"/>
                  <a:pt x="2571750" y="1285875"/>
                </a:cubicBezTo>
                <a:cubicBezTo>
                  <a:pt x="3179763" y="1060450"/>
                  <a:pt x="3084513" y="19050"/>
                  <a:pt x="3905250" y="0"/>
                </a:cubicBezTo>
              </a:path>
            </a:pathLst>
          </a:custGeom>
          <a:noFill/>
          <a:ln w="25400" cap="rnd" cmpd="dbl">
            <a:solidFill>
              <a:srgbClr val="E71C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C5492B-4808-4C28-8F85-0D1957EFEC06}"/>
              </a:ext>
            </a:extLst>
          </p:cNvPr>
          <p:cNvCxnSpPr>
            <a:cxnSpLocks/>
          </p:cNvCxnSpPr>
          <p:nvPr/>
        </p:nvCxnSpPr>
        <p:spPr>
          <a:xfrm>
            <a:off x="5804479" y="6035161"/>
            <a:ext cx="463346" cy="49295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8C89D-7980-4F30-BBF6-A75F5DD07D52}"/>
              </a:ext>
            </a:extLst>
          </p:cNvPr>
          <p:cNvCxnSpPr>
            <a:cxnSpLocks/>
          </p:cNvCxnSpPr>
          <p:nvPr/>
        </p:nvCxnSpPr>
        <p:spPr>
          <a:xfrm flipV="1">
            <a:off x="5840198" y="6035163"/>
            <a:ext cx="382974" cy="49295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739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DB5A266-387F-446F-A27C-D88BF646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4077"/>
            <a:ext cx="15119350" cy="3883658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Workflow Example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BCF7FF-FC0D-4CB4-9072-5F9A4806D6AF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CD9CCD7-E040-455F-A7B9-B55E98321E18}"/>
              </a:ext>
            </a:extLst>
          </p:cNvPr>
          <p:cNvSpPr/>
          <p:nvPr/>
        </p:nvSpPr>
        <p:spPr>
          <a:xfrm>
            <a:off x="1962162" y="6002938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0C457-DED1-40F9-B003-01E8E2B2DE28}"/>
              </a:ext>
            </a:extLst>
          </p:cNvPr>
          <p:cNvSpPr/>
          <p:nvPr/>
        </p:nvSpPr>
        <p:spPr>
          <a:xfrm>
            <a:off x="5613819" y="394985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1A9AA6-CD30-4003-8A06-4849E535B330}"/>
              </a:ext>
            </a:extLst>
          </p:cNvPr>
          <p:cNvSpPr txBox="1"/>
          <p:nvPr/>
        </p:nvSpPr>
        <p:spPr>
          <a:xfrm>
            <a:off x="1232673" y="7329242"/>
            <a:ext cx="340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Section with unique ID (ID = 42 here). Section will be set (and overwrite existing Section) in Section Library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0A4120-6283-4035-83D2-49201AB252EB}"/>
              </a:ext>
            </a:extLst>
          </p:cNvPr>
          <p:cNvSpPr txBox="1"/>
          <p:nvPr/>
        </p:nvSpPr>
        <p:spPr>
          <a:xfrm>
            <a:off x="3927906" y="2326859"/>
            <a:ext cx="5292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new Element1D from Line and input Integer (42 here) in PB-input to make reference to a Section number in the Section Library. Section may already exist in a GSA model and does not need to be created in Grasshopper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D169CF7-BA36-4F05-B900-BD1AAE54DB53}"/>
              </a:ext>
            </a:extLst>
          </p:cNvPr>
          <p:cNvSpPr/>
          <p:nvPr/>
        </p:nvSpPr>
        <p:spPr>
          <a:xfrm>
            <a:off x="6896938" y="5374383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6B59F4-2FDB-44FA-9F34-CB7521CD5DC0}"/>
              </a:ext>
            </a:extLst>
          </p:cNvPr>
          <p:cNvSpPr txBox="1"/>
          <p:nvPr/>
        </p:nvSpPr>
        <p:spPr>
          <a:xfrm>
            <a:off x="6574053" y="7287735"/>
            <a:ext cx="3909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Assembling the model using Analysis Component should be done with both Prop and Geo inputs, unless Section already exist in an existing GSA model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9601D-ABC6-4DE7-9F0C-C2B1308FAF36}"/>
              </a:ext>
            </a:extLst>
          </p:cNvPr>
          <p:cNvSpPr/>
          <p:nvPr/>
        </p:nvSpPr>
        <p:spPr>
          <a:xfrm>
            <a:off x="3838575" y="4876800"/>
            <a:ext cx="1584337" cy="1495426"/>
          </a:xfrm>
          <a:custGeom>
            <a:avLst/>
            <a:gdLst>
              <a:gd name="connsiteX0" fmla="*/ 0 w 3648075"/>
              <a:gd name="connsiteY0" fmla="*/ 1357756 h 1357756"/>
              <a:gd name="connsiteX1" fmla="*/ 1428750 w 3648075"/>
              <a:gd name="connsiteY1" fmla="*/ 471931 h 1357756"/>
              <a:gd name="connsiteX2" fmla="*/ 3648075 w 3648075"/>
              <a:gd name="connsiteY2" fmla="*/ 5206 h 135775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91106 h 1491106"/>
              <a:gd name="connsiteX1" fmla="*/ 1685925 w 3905250"/>
              <a:gd name="connsiteY1" fmla="*/ 471931 h 1491106"/>
              <a:gd name="connsiteX2" fmla="*/ 3905250 w 3905250"/>
              <a:gd name="connsiteY2" fmla="*/ 5206 h 1491106"/>
              <a:gd name="connsiteX0" fmla="*/ 0 w 3905250"/>
              <a:gd name="connsiteY0" fmla="*/ 1485900 h 1485900"/>
              <a:gd name="connsiteX1" fmla="*/ 1685925 w 3905250"/>
              <a:gd name="connsiteY1" fmla="*/ 46672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724150 w 3905250"/>
              <a:gd name="connsiteY1" fmla="*/ 1314450 h 1485900"/>
              <a:gd name="connsiteX2" fmla="*/ 3905250 w 3905250"/>
              <a:gd name="connsiteY2" fmla="*/ 0 h 1485900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90089"/>
              <a:gd name="connsiteX1" fmla="*/ 2552700 w 3905250"/>
              <a:gd name="connsiteY1" fmla="*/ 1343025 h 1490089"/>
              <a:gd name="connsiteX2" fmla="*/ 3905250 w 3905250"/>
              <a:gd name="connsiteY2" fmla="*/ 0 h 1490089"/>
              <a:gd name="connsiteX0" fmla="*/ 0 w 3905250"/>
              <a:gd name="connsiteY0" fmla="*/ 1485900 h 1485900"/>
              <a:gd name="connsiteX1" fmla="*/ 2571750 w 3905250"/>
              <a:gd name="connsiteY1" fmla="*/ 1285875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253389 w 3905250"/>
              <a:gd name="connsiteY1" fmla="*/ 875052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2253389 w 3905250"/>
              <a:gd name="connsiteY1" fmla="*/ 875052 h 1485900"/>
              <a:gd name="connsiteX2" fmla="*/ 3905250 w 3905250"/>
              <a:gd name="connsiteY2" fmla="*/ 0 h 1485900"/>
              <a:gd name="connsiteX0" fmla="*/ 0 w 3905250"/>
              <a:gd name="connsiteY0" fmla="*/ 1485900 h 1485900"/>
              <a:gd name="connsiteX1" fmla="*/ 3905250 w 3905250"/>
              <a:gd name="connsiteY1" fmla="*/ 0 h 1485900"/>
              <a:gd name="connsiteX0" fmla="*/ 0 w 3905250"/>
              <a:gd name="connsiteY0" fmla="*/ 1485900 h 1485900"/>
              <a:gd name="connsiteX1" fmla="*/ 3905250 w 3905250"/>
              <a:gd name="connsiteY1" fmla="*/ 0 h 1485900"/>
              <a:gd name="connsiteX0" fmla="*/ 0 w 3905250"/>
              <a:gd name="connsiteY0" fmla="*/ 1442195 h 1442195"/>
              <a:gd name="connsiteX1" fmla="*/ 3905250 w 3905250"/>
              <a:gd name="connsiteY1" fmla="*/ 0 h 1442195"/>
              <a:gd name="connsiteX0" fmla="*/ 0 w 3905250"/>
              <a:gd name="connsiteY0" fmla="*/ 1442195 h 1442195"/>
              <a:gd name="connsiteX1" fmla="*/ 3905250 w 3905250"/>
              <a:gd name="connsiteY1" fmla="*/ 0 h 1442195"/>
              <a:gd name="connsiteX0" fmla="*/ 0 w 3905250"/>
              <a:gd name="connsiteY0" fmla="*/ 1442410 h 1442410"/>
              <a:gd name="connsiteX1" fmla="*/ 3905250 w 3905250"/>
              <a:gd name="connsiteY1" fmla="*/ 215 h 144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05250" h="1442410">
                <a:moveTo>
                  <a:pt x="0" y="1442410"/>
                </a:moveTo>
                <a:cubicBezTo>
                  <a:pt x="2341728" y="1419119"/>
                  <a:pt x="2412484" y="-20199"/>
                  <a:pt x="3905250" y="215"/>
                </a:cubicBezTo>
              </a:path>
            </a:pathLst>
          </a:custGeom>
          <a:noFill/>
          <a:ln w="25400" cap="rnd" cmpd="dbl">
            <a:solidFill>
              <a:srgbClr val="E71C2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C5492B-4808-4C28-8F85-0D1957EFEC06}"/>
              </a:ext>
            </a:extLst>
          </p:cNvPr>
          <p:cNvCxnSpPr>
            <a:cxnSpLocks/>
          </p:cNvCxnSpPr>
          <p:nvPr/>
        </p:nvCxnSpPr>
        <p:spPr>
          <a:xfrm>
            <a:off x="4526736" y="5619695"/>
            <a:ext cx="219075" cy="48811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E8C89D-7980-4F30-BBF6-A75F5DD07D52}"/>
              </a:ext>
            </a:extLst>
          </p:cNvPr>
          <p:cNvCxnSpPr>
            <a:cxnSpLocks/>
          </p:cNvCxnSpPr>
          <p:nvPr/>
        </p:nvCxnSpPr>
        <p:spPr>
          <a:xfrm flipV="1">
            <a:off x="4412436" y="5724526"/>
            <a:ext cx="428625" cy="276224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9B0826B-AC00-4185-97E2-EE95EA79EDF4}"/>
              </a:ext>
            </a:extLst>
          </p:cNvPr>
          <p:cNvSpPr/>
          <p:nvPr/>
        </p:nvSpPr>
        <p:spPr>
          <a:xfrm>
            <a:off x="1708581" y="6405326"/>
            <a:ext cx="682194" cy="682196"/>
          </a:xfrm>
          <a:prstGeom prst="ellipse">
            <a:avLst/>
          </a:prstGeom>
          <a:noFill/>
          <a:ln w="31750" cap="rnd" cmpd="sng">
            <a:solidFill>
              <a:srgbClr val="E626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61293-DFD2-43CD-918B-3BF60F4DFEC9}"/>
              </a:ext>
            </a:extLst>
          </p:cNvPr>
          <p:cNvSpPr/>
          <p:nvPr/>
        </p:nvSpPr>
        <p:spPr>
          <a:xfrm>
            <a:off x="4470831" y="4670854"/>
            <a:ext cx="682194" cy="682196"/>
          </a:xfrm>
          <a:prstGeom prst="ellipse">
            <a:avLst/>
          </a:prstGeom>
          <a:noFill/>
          <a:ln w="31750" cap="rnd" cmpd="sng">
            <a:solidFill>
              <a:srgbClr val="E6262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03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862E001-3F89-4AE7-8710-3D87B8BA169D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3255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Analysis and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A88B73-3170-40C8-90B6-36AA125F028B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01AA5A7-0FCB-4D59-B2D8-E66463766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7" y="478909"/>
            <a:ext cx="14185576" cy="92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Optimisation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6C1B94-78E3-430C-844E-0ABEDBE4A623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7B440E7-3F17-4B9F-A5C4-69C765D84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292" y="2675554"/>
            <a:ext cx="16016692" cy="6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6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299" y="4473033"/>
            <a:ext cx="14392275" cy="1377696"/>
          </a:xfrm>
        </p:spPr>
        <p:txBody>
          <a:bodyPr/>
          <a:lstStyle/>
          <a:p>
            <a:r>
              <a:rPr lang="en-GB" dirty="0"/>
              <a:t>Installing Plugin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Rhino Package Manager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878DEF3-5BCE-4E84-88CE-42222FDB6507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0" name="Graphic 9" descr="Download">
            <a:extLst>
              <a:ext uri="{FF2B5EF4-FFF2-40B4-BE49-F238E27FC236}">
                <a16:creationId xmlns:a16="http://schemas.microsoft.com/office/drawing/2014/main" id="{82051372-5739-4C58-8438-F3B89600A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2499" y="4572793"/>
            <a:ext cx="1546225" cy="15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184BB32F-7264-444A-B401-D7FE02706429}"/>
              </a:ext>
            </a:extLst>
          </p:cNvPr>
          <p:cNvGrpSpPr/>
          <p:nvPr/>
        </p:nvGrpSpPr>
        <p:grpSpPr>
          <a:xfrm>
            <a:off x="2031937" y="5822950"/>
            <a:ext cx="1315652" cy="550257"/>
            <a:chOff x="6558286" y="2864378"/>
            <a:chExt cx="1315652" cy="550257"/>
          </a:xfrm>
        </p:grpSpPr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4B120C8C-1E18-4D80-A312-FC04AEF6595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D5471AD-C3C4-4D38-A67E-1199FE388FBD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1B5FA44-18E2-4C73-A453-F0A1D5C461D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34778DF-E157-47F0-A77F-F492DA843B0B}"/>
              </a:ext>
            </a:extLst>
          </p:cNvPr>
          <p:cNvGrpSpPr/>
          <p:nvPr/>
        </p:nvGrpSpPr>
        <p:grpSpPr>
          <a:xfrm>
            <a:off x="4243132" y="6579421"/>
            <a:ext cx="1315652" cy="550257"/>
            <a:chOff x="6558286" y="2864378"/>
            <a:chExt cx="1315652" cy="550257"/>
          </a:xfrm>
        </p:grpSpPr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41B8AF55-716D-42FE-90D2-605C22F40FB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F646E51-DD33-49AC-B96E-42086B6D00CA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C1457A-B65D-440E-849D-1BE3AF32750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383CD9-1589-45CF-8413-5716AFD0FD01}"/>
              </a:ext>
            </a:extLst>
          </p:cNvPr>
          <p:cNvGrpSpPr/>
          <p:nvPr/>
        </p:nvGrpSpPr>
        <p:grpSpPr>
          <a:xfrm>
            <a:off x="6457635" y="7356262"/>
            <a:ext cx="1315652" cy="550257"/>
            <a:chOff x="6558286" y="2864378"/>
            <a:chExt cx="1315652" cy="550257"/>
          </a:xfrm>
        </p:grpSpPr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F7440364-450B-44E0-834C-FD3593D1659F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9EA0968-CF79-4A92-BAB3-9F24948A217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AE87842-BE80-4F8F-9C3D-5C00E3805F54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6875772-CE0B-4009-996B-85717C462DDA}"/>
              </a:ext>
            </a:extLst>
          </p:cNvPr>
          <p:cNvGrpSpPr/>
          <p:nvPr/>
        </p:nvGrpSpPr>
        <p:grpSpPr>
          <a:xfrm>
            <a:off x="8636863" y="8103289"/>
            <a:ext cx="1315652" cy="550257"/>
            <a:chOff x="6558286" y="2864378"/>
            <a:chExt cx="1315652" cy="550257"/>
          </a:xfrm>
        </p:grpSpPr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3EF49F36-0521-455C-BB0E-44AEE457B05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9C6B9A1-7695-42D9-9081-E2464CB52BF5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A1DAC42-A51D-4BFF-AE02-26A1D10B2E1C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0340194-6B2C-4237-B64E-739D0C6BFC54}"/>
              </a:ext>
            </a:extLst>
          </p:cNvPr>
          <p:cNvSpPr/>
          <p:nvPr/>
        </p:nvSpPr>
        <p:spPr>
          <a:xfrm>
            <a:off x="12292630" y="7704353"/>
            <a:ext cx="1569052" cy="189081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 Res.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1D Results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2D Results</a:t>
            </a:r>
          </a:p>
          <a:p>
            <a:pPr indent="269875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A2BE926-77F6-4B25-9CC7-4687800EFD67}"/>
              </a:ext>
            </a:extLst>
          </p:cNvPr>
          <p:cNvSpPr/>
          <p:nvPr/>
        </p:nvSpPr>
        <p:spPr>
          <a:xfrm>
            <a:off x="7873740" y="7488562"/>
            <a:ext cx="1569052" cy="137603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Load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GB" sz="16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GridPlnSrf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3FEC549-45CA-4793-AB19-81AFBDB80D9F}"/>
              </a:ext>
            </a:extLst>
          </p:cNvPr>
          <p:cNvSpPr/>
          <p:nvPr/>
        </p:nvSpPr>
        <p:spPr>
          <a:xfrm>
            <a:off x="5667470" y="6717744"/>
            <a:ext cx="1569052" cy="2802485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Node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Element2D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Member1D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Member2D</a:t>
            </a:r>
          </a:p>
          <a:p>
            <a:pPr indent="2698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 Member3D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F826FE2-995E-4010-86B6-59E8E4C3116C}"/>
              </a:ext>
            </a:extLst>
          </p:cNvPr>
          <p:cNvSpPr/>
          <p:nvPr/>
        </p:nvSpPr>
        <p:spPr>
          <a:xfrm>
            <a:off x="3462874" y="5940755"/>
            <a:ext cx="1569052" cy="2463998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Section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Prop2D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Offset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Spring</a:t>
            </a:r>
          </a:p>
          <a:p>
            <a:pPr indent="447675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Bool6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89E7CB6-87FA-4C01-B08C-58B177D0D6DE}"/>
              </a:ext>
            </a:extLst>
          </p:cNvPr>
          <p:cNvSpPr/>
          <p:nvPr/>
        </p:nvSpPr>
        <p:spPr>
          <a:xfrm>
            <a:off x="1247411" y="5166589"/>
            <a:ext cx="1569052" cy="1799092"/>
          </a:xfrm>
          <a:prstGeom prst="roundRect">
            <a:avLst>
              <a:gd name="adj" fmla="val 10337"/>
            </a:avLst>
          </a:prstGeom>
          <a:solidFill>
            <a:schemeClr val="bg1"/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Open Model</a:t>
            </a:r>
          </a:p>
          <a:p>
            <a:pPr indent="266700">
              <a:lnSpc>
                <a:spcPct val="150000"/>
              </a:lnSpc>
            </a:pPr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Save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79DCD55-D2CE-4407-A5E0-CA96E16F2423}"/>
              </a:ext>
            </a:extLst>
          </p:cNvPr>
          <p:cNvSpPr/>
          <p:nvPr/>
        </p:nvSpPr>
        <p:spPr>
          <a:xfrm>
            <a:off x="10081179" y="5166588"/>
            <a:ext cx="1569052" cy="4426732"/>
          </a:xfrm>
          <a:prstGeom prst="roundRect">
            <a:avLst>
              <a:gd name="adj" fmla="val 15262"/>
            </a:avLst>
          </a:prstGeom>
          <a:solidFill>
            <a:schemeClr val="bg1">
              <a:alpha val="75000"/>
            </a:schemeClr>
          </a:solidFill>
          <a:ln w="31750" cap="rnd" cmpd="dbl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GSA Model</a:t>
            </a:r>
            <a:endParaRPr lang="en-GB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Overview Plugin 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252E10-90F6-43A4-8CA3-4C91CB245107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5EDF-4260-4217-B4E3-1E7C9265D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848"/>
          <a:stretch/>
        </p:blipFill>
        <p:spPr>
          <a:xfrm>
            <a:off x="1393371" y="629212"/>
            <a:ext cx="12351658" cy="42342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3BB509D-85B5-4D55-91DE-1B408AD752EA}"/>
              </a:ext>
            </a:extLst>
          </p:cNvPr>
          <p:cNvGrpSpPr/>
          <p:nvPr/>
        </p:nvGrpSpPr>
        <p:grpSpPr>
          <a:xfrm>
            <a:off x="3013656" y="5345906"/>
            <a:ext cx="6945430" cy="248930"/>
            <a:chOff x="928508" y="3165705"/>
            <a:chExt cx="6945430" cy="248930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8BFADF9B-FD5C-4F95-A5E8-C8D73954397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05D7CF-23AB-4A20-A3BA-D1A8D6EE865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08" y="3290170"/>
              <a:ext cx="68547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F146DC-83DA-4ACE-A7C3-86DD4C271F7E}"/>
              </a:ext>
            </a:extLst>
          </p:cNvPr>
          <p:cNvSpPr/>
          <p:nvPr/>
        </p:nvSpPr>
        <p:spPr>
          <a:xfrm>
            <a:off x="1251423" y="5166588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Model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4118B2F-8809-43C2-8AF6-83DFD5812759}"/>
              </a:ext>
            </a:extLst>
          </p:cNvPr>
          <p:cNvSpPr/>
          <p:nvPr/>
        </p:nvSpPr>
        <p:spPr>
          <a:xfrm>
            <a:off x="3458862" y="5940579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Properties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9F30E5-F1C9-46F3-91F5-058C2CA30714}"/>
              </a:ext>
            </a:extLst>
          </p:cNvPr>
          <p:cNvSpPr/>
          <p:nvPr/>
        </p:nvSpPr>
        <p:spPr>
          <a:xfrm>
            <a:off x="5666301" y="6714570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Geometry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4F3342-94BB-44C2-9B6B-14A605F3BE6B}"/>
              </a:ext>
            </a:extLst>
          </p:cNvPr>
          <p:cNvSpPr/>
          <p:nvPr/>
        </p:nvSpPr>
        <p:spPr>
          <a:xfrm>
            <a:off x="7873740" y="7488561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Loads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DCDAAC-D48F-47DC-8A10-250B6D91C550}"/>
              </a:ext>
            </a:extLst>
          </p:cNvPr>
          <p:cNvSpPr/>
          <p:nvPr/>
        </p:nvSpPr>
        <p:spPr>
          <a:xfrm>
            <a:off x="10081179" y="826255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Analyse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81EE31-4C1B-4FAA-8C6C-B2C012137912}"/>
              </a:ext>
            </a:extLst>
          </p:cNvPr>
          <p:cNvSpPr/>
          <p:nvPr/>
        </p:nvSpPr>
        <p:spPr>
          <a:xfrm>
            <a:off x="12288618" y="9036542"/>
            <a:ext cx="1569052" cy="556779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Results</a:t>
            </a:r>
            <a:endParaRPr lang="en-GB" sz="16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A480B4-9DA9-4FA8-A259-780F49A2DB3C}"/>
              </a:ext>
            </a:extLst>
          </p:cNvPr>
          <p:cNvGrpSpPr/>
          <p:nvPr/>
        </p:nvGrpSpPr>
        <p:grpSpPr>
          <a:xfrm>
            <a:off x="5203065" y="6081664"/>
            <a:ext cx="4756021" cy="248930"/>
            <a:chOff x="3117917" y="3165705"/>
            <a:chExt cx="4756021" cy="248930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6B462664-1656-413E-BA1C-53BEF20C80ED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EC4506-B001-4004-868B-CB7CBE8F0D36}"/>
                </a:ext>
              </a:extLst>
            </p:cNvPr>
            <p:cNvCxnSpPr>
              <a:cxnSpLocks/>
            </p:cNvCxnSpPr>
            <p:nvPr/>
          </p:nvCxnSpPr>
          <p:spPr>
            <a:xfrm>
              <a:off x="3117917" y="3290170"/>
              <a:ext cx="46653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503539A-A394-4C3D-9B47-F3E5AEF62613}"/>
              </a:ext>
            </a:extLst>
          </p:cNvPr>
          <p:cNvGrpSpPr/>
          <p:nvPr/>
        </p:nvGrpSpPr>
        <p:grpSpPr>
          <a:xfrm>
            <a:off x="7405352" y="6880748"/>
            <a:ext cx="2553734" cy="248930"/>
            <a:chOff x="5320204" y="3165705"/>
            <a:chExt cx="2553734" cy="24893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D29061D-B8D1-431D-92DA-D2B70FAB9760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5EB276-D3C4-464D-B6A3-6B8471664031}"/>
                </a:ext>
              </a:extLst>
            </p:cNvPr>
            <p:cNvCxnSpPr>
              <a:cxnSpLocks/>
            </p:cNvCxnSpPr>
            <p:nvPr/>
          </p:nvCxnSpPr>
          <p:spPr>
            <a:xfrm>
              <a:off x="5320204" y="3290170"/>
              <a:ext cx="24630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945731-42B4-4883-A9EC-5A1DE7D01297}"/>
              </a:ext>
            </a:extLst>
          </p:cNvPr>
          <p:cNvGrpSpPr/>
          <p:nvPr/>
        </p:nvGrpSpPr>
        <p:grpSpPr>
          <a:xfrm>
            <a:off x="9543245" y="7653260"/>
            <a:ext cx="415841" cy="248930"/>
            <a:chOff x="7458097" y="3165705"/>
            <a:chExt cx="415841" cy="24893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7AE2576-9363-4222-9FF9-85A0DAECCA32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FA2282-F970-4157-AEAB-C7895E2A5299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E1FB65-018D-4CB3-9C93-0E9A73BA3F0B}"/>
              </a:ext>
            </a:extLst>
          </p:cNvPr>
          <p:cNvGrpSpPr/>
          <p:nvPr/>
        </p:nvGrpSpPr>
        <p:grpSpPr>
          <a:xfrm>
            <a:off x="11761504" y="9190466"/>
            <a:ext cx="415841" cy="248930"/>
            <a:chOff x="7458097" y="3165705"/>
            <a:chExt cx="415841" cy="24893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43830B19-CA93-4692-8A6B-174DF2338075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5204264-D8A7-4E44-A6D0-2FA6DFEA5A2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5E9BCC21-D2C2-4B18-B8D1-EE13A52BE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8038990"/>
            <a:ext cx="304802" cy="304802"/>
          </a:xfrm>
          <a:prstGeom prst="rect">
            <a:avLst/>
          </a:prstGeom>
        </p:spPr>
      </p:pic>
      <p:pic>
        <p:nvPicPr>
          <p:cNvPr id="43" name="Picture 4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4BF3EEA-C1C2-4C28-BE07-B98B8884B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323450"/>
            <a:ext cx="304802" cy="304802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32A175A1-7C1E-4E72-9EEC-A0B304EAA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965680"/>
            <a:ext cx="304802" cy="3048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383722-D98C-4C2A-B5F9-BA8137AB5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6607910"/>
            <a:ext cx="304802" cy="30480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5F7649B-8E3A-407B-8EAB-AFA774F271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5" y="7681220"/>
            <a:ext cx="304802" cy="304802"/>
          </a:xfrm>
          <a:prstGeom prst="rect">
            <a:avLst/>
          </a:prstGeom>
        </p:spPr>
      </p:pic>
      <p:pic>
        <p:nvPicPr>
          <p:cNvPr id="52" name="Picture 51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4C7CDE6-925B-4B04-BDA3-90E44CB68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5863406"/>
            <a:ext cx="304802" cy="304802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06B13338-FD68-4DC4-AF78-EEF4C67170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704352"/>
            <a:ext cx="304802" cy="304802"/>
          </a:xfrm>
          <a:prstGeom prst="rect">
            <a:avLst/>
          </a:prstGeom>
        </p:spPr>
      </p:pic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C63BDD36-29C4-4621-9B87-91578E8772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066194"/>
            <a:ext cx="304802" cy="304802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27E83024-4504-44CB-A993-2FF0CE649E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428036"/>
            <a:ext cx="304802" cy="304802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8778A3FF-BF9E-4D70-A4F1-E7744F925A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8789878"/>
            <a:ext cx="304802" cy="304802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8FBFE148-4144-4795-91C9-9EC2387766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9151720"/>
            <a:ext cx="304802" cy="304802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A7EFC19F-68EA-44CA-978E-4FE101E47D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01" y="7342510"/>
            <a:ext cx="304802" cy="304802"/>
          </a:xfrm>
          <a:prstGeom prst="rect">
            <a:avLst/>
          </a:prstGeom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728C529E-04E9-428C-9717-5EC41904B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501145"/>
            <a:ext cx="304802" cy="304802"/>
          </a:xfrm>
          <a:prstGeom prst="rect">
            <a:avLst/>
          </a:prstGeom>
        </p:spPr>
      </p:pic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9EBD7DE2-38AF-4182-A264-B356D1536D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74" y="8142347"/>
            <a:ext cx="304802" cy="304802"/>
          </a:xfrm>
          <a:prstGeom prst="rect">
            <a:avLst/>
          </a:prstGeom>
        </p:spPr>
      </p:pic>
      <p:pic>
        <p:nvPicPr>
          <p:cNvPr id="70" name="Picture 69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A4BBDA22-C082-47BA-B908-6F35CCA32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347" y="7227553"/>
            <a:ext cx="304802" cy="304802"/>
          </a:xfrm>
          <a:prstGeom prst="rect">
            <a:avLst/>
          </a:prstGeom>
        </p:spPr>
      </p:pic>
      <p:pic>
        <p:nvPicPr>
          <p:cNvPr id="72" name="Picture 71" descr="A picture containing text, sign, outdoor, white&#10;&#10;Description automatically generated">
            <a:extLst>
              <a:ext uri="{FF2B5EF4-FFF2-40B4-BE49-F238E27FC236}">
                <a16:creationId xmlns:a16="http://schemas.microsoft.com/office/drawing/2014/main" id="{5FA9A9DF-45FE-44F4-AE80-88057D80CA50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3149" y="8390114"/>
            <a:ext cx="306000" cy="306000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AAA87EF4-69C6-4FFB-87C9-5A66DEEBC6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7833509"/>
            <a:ext cx="304802" cy="304802"/>
          </a:xfrm>
          <a:prstGeom prst="rect">
            <a:avLst/>
          </a:prstGeom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5F6C06D7-9518-4326-8FEE-0ECE420A36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192977"/>
            <a:ext cx="304802" cy="304802"/>
          </a:xfrm>
          <a:prstGeom prst="rect">
            <a:avLst/>
          </a:prstGeom>
        </p:spPr>
      </p:pic>
      <p:pic>
        <p:nvPicPr>
          <p:cNvPr id="80" name="Picture 79" descr="Logo, icon&#10;&#10;Description automatically generated">
            <a:extLst>
              <a:ext uri="{FF2B5EF4-FFF2-40B4-BE49-F238E27FC236}">
                <a16:creationId xmlns:a16="http://schemas.microsoft.com/office/drawing/2014/main" id="{6BD8EFBF-290E-45C9-8BBC-16F0A516579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324" y="8580437"/>
            <a:ext cx="304802" cy="304802"/>
          </a:xfrm>
          <a:prstGeom prst="rect">
            <a:avLst/>
          </a:prstGeom>
        </p:spPr>
      </p:pic>
      <p:pic>
        <p:nvPicPr>
          <p:cNvPr id="82" name="Picture 81" descr="Icon&#10;&#10;Description automatically generated">
            <a:extLst>
              <a:ext uri="{FF2B5EF4-FFF2-40B4-BE49-F238E27FC236}">
                <a16:creationId xmlns:a16="http://schemas.microsoft.com/office/drawing/2014/main" id="{51E11CBD-A515-4B5C-9F33-5C799AD96AD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234952"/>
            <a:ext cx="304802" cy="304802"/>
          </a:xfrm>
          <a:prstGeom prst="rect">
            <a:avLst/>
          </a:prstGeom>
        </p:spPr>
      </p:pic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03C08DF8-8B48-41C6-8678-08C1EC3F781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22" y="6601813"/>
            <a:ext cx="304802" cy="304802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8F595F1-594D-424E-A1B1-FC8D5DEFB8E4}"/>
              </a:ext>
            </a:extLst>
          </p:cNvPr>
          <p:cNvGrpSpPr/>
          <p:nvPr/>
        </p:nvGrpSpPr>
        <p:grpSpPr>
          <a:xfrm>
            <a:off x="10861753" y="8890287"/>
            <a:ext cx="1315652" cy="550257"/>
            <a:chOff x="6558286" y="2864378"/>
            <a:chExt cx="1315652" cy="550257"/>
          </a:xfrm>
        </p:grpSpPr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DD58498F-28D2-4E7B-8B8B-C3272B08AB69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92EA5FA-D981-4826-A10E-BC7E4D73EC3F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3290170"/>
              <a:ext cx="12249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B0D007-8F5A-4627-A803-FAA13DC01FF2}"/>
                </a:ext>
              </a:extLst>
            </p:cNvPr>
            <p:cNvCxnSpPr>
              <a:cxnSpLocks/>
            </p:cNvCxnSpPr>
            <p:nvPr/>
          </p:nvCxnSpPr>
          <p:spPr>
            <a:xfrm>
              <a:off x="6558286" y="2864378"/>
              <a:ext cx="0" cy="425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45331A7-9FBE-49FB-83DC-432E125EB9D1}"/>
              </a:ext>
            </a:extLst>
          </p:cNvPr>
          <p:cNvGrpSpPr/>
          <p:nvPr/>
        </p:nvGrpSpPr>
        <p:grpSpPr>
          <a:xfrm rot="10800000">
            <a:off x="1923842" y="7076313"/>
            <a:ext cx="8939564" cy="2743963"/>
            <a:chOff x="6558286" y="2429191"/>
            <a:chExt cx="8939564" cy="2743963"/>
          </a:xfrm>
        </p:grpSpPr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F9C304AA-8FF5-4776-A4D9-A08CE86713C4}"/>
                </a:ext>
              </a:extLst>
            </p:cNvPr>
            <p:cNvSpPr/>
            <p:nvPr/>
          </p:nvSpPr>
          <p:spPr>
            <a:xfrm rot="5400000">
              <a:off x="15336348" y="5011652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331267-8411-4D4F-B3BA-8BA0B847762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558286" y="2429745"/>
              <a:ext cx="88314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92E2A79-8161-4ACB-A3BB-F85FE1EC65A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558286" y="2429192"/>
              <a:ext cx="0" cy="935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D056960-24AE-4EB2-9613-5F06294095C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5384849" y="2429191"/>
              <a:ext cx="0" cy="26475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65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65" grpId="0" animBg="1"/>
      <p:bldP spid="50" grpId="0" animBg="1"/>
      <p:bldP spid="39" grpId="0" animBg="1"/>
      <p:bldP spid="36" grpId="0" animBg="1"/>
      <p:bldP spid="19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D128CB-DB23-461C-AEB4-5F4FB93101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/>
              <a:t>Installing GSA-Grasshopper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fld id="{62E70B24-289B-4790-89B4-846C497A00B8}" type="datetime1">
              <a:rPr lang="en-US" smtClean="0"/>
              <a:t>7/28/2021</a:t>
            </a:fld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EAAA1-2E72-4B22-B43F-B3F70F484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05989"/>
            <a:ext cx="14382750" cy="8279834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5EA8A0D-3EBE-49FC-AEF6-190B440A0279}"/>
              </a:ext>
            </a:extLst>
          </p:cNvPr>
          <p:cNvSpPr/>
          <p:nvPr/>
        </p:nvSpPr>
        <p:spPr>
          <a:xfrm>
            <a:off x="2910164" y="2068332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762EC0-015F-45BC-9180-61E393BE1AEE}"/>
              </a:ext>
            </a:extLst>
          </p:cNvPr>
          <p:cNvSpPr/>
          <p:nvPr/>
        </p:nvSpPr>
        <p:spPr>
          <a:xfrm>
            <a:off x="5943650" y="2837589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E77756-C5D2-4F65-8798-8750274E3623}"/>
              </a:ext>
            </a:extLst>
          </p:cNvPr>
          <p:cNvSpPr/>
          <p:nvPr/>
        </p:nvSpPr>
        <p:spPr>
          <a:xfrm>
            <a:off x="14023644" y="7694866"/>
            <a:ext cx="488112" cy="488113"/>
          </a:xfrm>
          <a:prstGeom prst="ellipse">
            <a:avLst/>
          </a:prstGeom>
          <a:solidFill>
            <a:schemeClr val="tx1"/>
          </a:solidFill>
          <a:ln w="444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6B82DA-C414-4342-B31C-10A1278401AE}"/>
              </a:ext>
            </a:extLst>
          </p:cNvPr>
          <p:cNvSpPr/>
          <p:nvPr/>
        </p:nvSpPr>
        <p:spPr>
          <a:xfrm rot="21036496">
            <a:off x="3149600" y="5948127"/>
            <a:ext cx="3832115" cy="946631"/>
          </a:xfrm>
          <a:prstGeom prst="roundRect">
            <a:avLst>
              <a:gd name="adj" fmla="val 18813"/>
            </a:avLst>
          </a:prstGeom>
          <a:solidFill>
            <a:schemeClr val="bg1"/>
          </a:solidFill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</a:rPr>
              <a:t>Rhino6 Command:</a:t>
            </a:r>
          </a:p>
          <a:p>
            <a:pPr algn="ctr"/>
            <a:r>
              <a:rPr lang="en-GB" sz="2400" b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TestPackageManager</a:t>
            </a: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F53F6-891A-40B5-87CD-8590862FAB7B}"/>
              </a:ext>
            </a:extLst>
          </p:cNvPr>
          <p:cNvGrpSpPr/>
          <p:nvPr/>
        </p:nvGrpSpPr>
        <p:grpSpPr>
          <a:xfrm rot="21036496">
            <a:off x="6480552" y="5229077"/>
            <a:ext cx="651484" cy="651484"/>
            <a:chOff x="9410700" y="1970489"/>
            <a:chExt cx="637937" cy="6379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6E5849-1D05-43ED-B8A5-8F966DE338EE}"/>
                </a:ext>
              </a:extLst>
            </p:cNvPr>
            <p:cNvSpPr/>
            <p:nvPr/>
          </p:nvSpPr>
          <p:spPr>
            <a:xfrm>
              <a:off x="9410700" y="1970489"/>
              <a:ext cx="637937" cy="6379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4" descr="Image result for rhino3d icon">
              <a:extLst>
                <a:ext uri="{FF2B5EF4-FFF2-40B4-BE49-F238E27FC236}">
                  <a16:creationId xmlns:a16="http://schemas.microsoft.com/office/drawing/2014/main" id="{F39B5F77-D273-420E-85D5-5846C1A1C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358" y="2052935"/>
              <a:ext cx="636279" cy="473045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47672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/>
              <a:t>Installing GSA-Grasshopper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fld id="{5BAD8E81-14CE-49AB-99E8-4688DFB3E567}" type="datetime1">
              <a:rPr lang="en-US" smtClean="0"/>
              <a:t>7/28/2021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74028-BC3B-4BF2-A951-F8B3E7D1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1548281"/>
            <a:ext cx="14401800" cy="75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0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299" y="4473033"/>
            <a:ext cx="14392275" cy="1377696"/>
          </a:xfrm>
        </p:spPr>
        <p:txBody>
          <a:bodyPr/>
          <a:lstStyle/>
          <a:p>
            <a:r>
              <a:rPr lang="en-GB" dirty="0" err="1"/>
              <a:t>Rhino.Inside.Revit</a:t>
            </a:r>
            <a:endParaRPr lang="en-GB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the plugin in Revit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5A9F24-25C3-4E4A-9DE2-506FDB779A18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3492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 err="1"/>
              <a:t>Rhino.Inside.Revit</a:t>
            </a:r>
            <a:endParaRPr lang="en-GB" sz="20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fld id="{576A8B23-6D3E-4DCA-B01C-8D5C4C15AB4B}" type="datetime1">
              <a:rPr lang="en-US" smtClean="0"/>
              <a:t>7/28/2021</a:t>
            </a:fld>
            <a:endParaRPr lang="en-GB" dirty="0"/>
          </a:p>
        </p:txBody>
      </p:sp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D4E31016-4755-417F-990C-D08FEECF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22" y="1890712"/>
            <a:ext cx="12807106" cy="69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5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 err="1"/>
              <a:t>Rhino.Inside.Revit</a:t>
            </a:r>
            <a:endParaRPr lang="en-GB" sz="20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fld id="{2874F57A-0C9F-4557-8B79-3A871CE6FDE4}" type="datetime1">
              <a:rPr lang="en-US" smtClean="0"/>
              <a:t>7/28/2021</a:t>
            </a:fld>
            <a:endParaRPr lang="en-GB" dirty="0"/>
          </a:p>
        </p:txBody>
      </p:sp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268789B0-F7F3-453A-8D66-DCAA4C145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7025" y="3110512"/>
            <a:ext cx="10572750" cy="5610225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6B34E249-0BBF-48F9-9353-0D7555308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74" y="778433"/>
            <a:ext cx="6835776" cy="4061255"/>
          </a:xfrm>
          <a:prstGeom prst="rect">
            <a:avLst/>
          </a:prstGeom>
        </p:spPr>
      </p:pic>
      <p:pic>
        <p:nvPicPr>
          <p:cNvPr id="15" name="Picture 14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9F33FB36-FD9B-4F34-8B4C-0A095BB18D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01"/>
          <a:stretch/>
        </p:blipFill>
        <p:spPr>
          <a:xfrm>
            <a:off x="8156573" y="4676148"/>
            <a:ext cx="6962777" cy="47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28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3">
            <a:extLst>
              <a:ext uri="{FF2B5EF4-FFF2-40B4-BE49-F238E27FC236}">
                <a16:creationId xmlns:a16="http://schemas.microsoft.com/office/drawing/2014/main" id="{D290B358-3FE1-4F06-AB7A-57089D36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 err="1"/>
              <a:t>Rhino.Inside.Revit</a:t>
            </a:r>
            <a:endParaRPr lang="en-GB" sz="20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6D173F-0685-4A32-B51C-7239D02C9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10081013"/>
            <a:ext cx="5102781" cy="306000"/>
          </a:xfrm>
        </p:spPr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DB15E3-DCDC-4C1E-BF0C-298B03A5A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8774" y="10387013"/>
            <a:ext cx="5102781" cy="304800"/>
          </a:xfrm>
        </p:spPr>
        <p:txBody>
          <a:bodyPr/>
          <a:lstStyle/>
          <a:p>
            <a:fld id="{83232785-A59B-43FB-B6C8-DA911F6BEAFD}" type="datetime1">
              <a:rPr lang="en-US" smtClean="0"/>
              <a:t>7/28/2021</a:t>
            </a:fld>
            <a:endParaRPr lang="en-GB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817C761E-F0A8-46B4-A6D0-BB1DDF4E4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1" y="1718431"/>
            <a:ext cx="12452348" cy="72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30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35E359B-A9E4-4572-B769-0A1C0BCC25F9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20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57EDE30-4153-451D-BEDE-3F354A79A9D4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5E55CD-3B8E-44A6-914A-15973133644A}"/>
              </a:ext>
            </a:extLst>
          </p:cNvPr>
          <p:cNvSpPr/>
          <p:nvPr/>
        </p:nvSpPr>
        <p:spPr>
          <a:xfrm>
            <a:off x="2165803" y="445222"/>
            <a:ext cx="4649512" cy="556779"/>
          </a:xfrm>
          <a:prstGeom prst="roundRect">
            <a:avLst>
              <a:gd name="adj" fmla="val 30321"/>
            </a:avLst>
          </a:prstGeom>
          <a:noFill/>
          <a:ln w="31750" cap="rnd" cmpd="sng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Known bugs and limitations</a:t>
            </a: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51386B-6866-463F-8050-D15E88487598}"/>
              </a:ext>
            </a:extLst>
          </p:cNvPr>
          <p:cNvSpPr/>
          <p:nvPr/>
        </p:nvSpPr>
        <p:spPr>
          <a:xfrm>
            <a:off x="2165803" y="1196626"/>
            <a:ext cx="11625943" cy="6967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Current state of the plugin is </a:t>
            </a:r>
            <a:r>
              <a:rPr lang="en-GB" b="1" dirty="0">
                <a:latin typeface="Times New Roman" panose="02020603050405020304" pitchFamily="18" charset="0"/>
              </a:rPr>
              <a:t>Beta</a:t>
            </a:r>
            <a:r>
              <a:rPr lang="en-GB" dirty="0">
                <a:latin typeface="Times New Roman" panose="02020603050405020304" pitchFamily="18" charset="0"/>
              </a:rPr>
              <a:t> – there will likely be bugs and the </a:t>
            </a:r>
            <a:r>
              <a:rPr lang="en-GB" dirty="0" err="1">
                <a:latin typeface="Times New Roman" panose="02020603050405020304" pitchFamily="18" charset="0"/>
              </a:rPr>
              <a:t>GsaAPI</a:t>
            </a:r>
            <a:r>
              <a:rPr lang="en-GB" dirty="0">
                <a:latin typeface="Times New Roman" panose="02020603050405020304" pitchFamily="18" charset="0"/>
              </a:rPr>
              <a:t> is not complete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Materials</a:t>
            </a:r>
            <a:r>
              <a:rPr lang="en-GB" dirty="0">
                <a:latin typeface="Times New Roman" panose="02020603050405020304" pitchFamily="18" charset="0"/>
              </a:rPr>
              <a:t> cannot be created only referenced – GSA-Grasshopper material parameter to be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Analysis tasks </a:t>
            </a:r>
            <a:r>
              <a:rPr lang="en-GB" dirty="0">
                <a:latin typeface="Times New Roman" panose="02020603050405020304" pitchFamily="18" charset="0"/>
              </a:rPr>
              <a:t>cannot be created – GSA-Grasshopper analysis task parameter to be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Spring parameter not working at all (placeholder in plugin for now)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Releases</a:t>
            </a:r>
            <a:r>
              <a:rPr lang="en-GB" dirty="0">
                <a:latin typeface="Times New Roman" panose="02020603050405020304" pitchFamily="18" charset="0"/>
              </a:rPr>
              <a:t> cannot be set in neither Element1D or Member1D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Not all GSA’s settings for Elements and Members covered in </a:t>
            </a:r>
            <a:r>
              <a:rPr lang="en-GB" dirty="0" err="1">
                <a:latin typeface="Times New Roman" panose="02020603050405020304" pitchFamily="18" charset="0"/>
              </a:rPr>
              <a:t>GsaAPI</a:t>
            </a:r>
            <a:endParaRPr lang="en-GB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Meshing of large models becomes really slow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Result components are WIP (you should, as with everything, check your results)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 results for Load Combinations are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Units</a:t>
            </a:r>
            <a:r>
              <a:rPr lang="en-GB" dirty="0">
                <a:latin typeface="Times New Roman" panose="02020603050405020304" pitchFamily="18" charset="0"/>
              </a:rPr>
              <a:t> cannot be change (placeholder in plugin for now). Use [kN-m] for now (sorry US!)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Titles cannot be set (placeholder in plugin for now)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No graphical visualisation of cross-sections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</a:rPr>
              <a:t>Conflict with referenced </a:t>
            </a:r>
            <a:r>
              <a:rPr lang="en-GB" dirty="0" err="1">
                <a:latin typeface="Times New Roman" panose="02020603050405020304" pitchFamily="18" charset="0"/>
              </a:rPr>
              <a:t>dll</a:t>
            </a:r>
            <a:r>
              <a:rPr lang="en-GB" dirty="0">
                <a:latin typeface="Times New Roman" panose="02020603050405020304" pitchFamily="18" charset="0"/>
              </a:rPr>
              <a:t> when running analysis and having older versions of Karamba3D plugin installed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Speckle</a:t>
            </a:r>
            <a:r>
              <a:rPr lang="en-GB" dirty="0">
                <a:latin typeface="Times New Roman" panose="02020603050405020304" pitchFamily="18" charset="0"/>
              </a:rPr>
              <a:t> interoperability to be implemented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</a:rPr>
              <a:t>AdSec</a:t>
            </a:r>
            <a:r>
              <a:rPr lang="en-GB" dirty="0">
                <a:latin typeface="Times New Roman" panose="02020603050405020304" pitchFamily="18" charset="0"/>
              </a:rPr>
              <a:t> components currently under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4A3E4D-9C81-490F-93A4-EA0D69E2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8" y="9326592"/>
            <a:ext cx="10648951" cy="17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8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83145EB-72EE-4010-B71D-CD042BF3B519}"/>
              </a:ext>
            </a:extLst>
          </p:cNvPr>
          <p:cNvSpPr/>
          <p:nvPr/>
        </p:nvSpPr>
        <p:spPr>
          <a:xfrm>
            <a:off x="9259592" y="4229100"/>
            <a:ext cx="4773382" cy="6085537"/>
          </a:xfrm>
          <a:prstGeom prst="roundRect">
            <a:avLst>
              <a:gd name="adj" fmla="val 23558"/>
            </a:avLst>
          </a:prstGeom>
          <a:noFill/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Freeform 15">
            <a:extLst>
              <a:ext uri="{FF2B5EF4-FFF2-40B4-BE49-F238E27FC236}">
                <a16:creationId xmlns:a16="http://schemas.microsoft.com/office/drawing/2014/main" id="{B61D6ED7-F1BC-4276-B4D3-FC2AEB80217C}"/>
              </a:ext>
            </a:extLst>
          </p:cNvPr>
          <p:cNvSpPr/>
          <p:nvPr/>
        </p:nvSpPr>
        <p:spPr>
          <a:xfrm>
            <a:off x="9101343" y="6900071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Freeform 15">
            <a:extLst>
              <a:ext uri="{FF2B5EF4-FFF2-40B4-BE49-F238E27FC236}">
                <a16:creationId xmlns:a16="http://schemas.microsoft.com/office/drawing/2014/main" id="{78538D73-20AD-4033-ABC8-D3FA7D0B3242}"/>
              </a:ext>
            </a:extLst>
          </p:cNvPr>
          <p:cNvSpPr/>
          <p:nvPr/>
        </p:nvSpPr>
        <p:spPr>
          <a:xfrm rot="10800000">
            <a:off x="6523884" y="7611271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9CAB1F-3FB8-40E9-80A8-D3A6C08D5E97}"/>
              </a:ext>
            </a:extLst>
          </p:cNvPr>
          <p:cNvCxnSpPr>
            <a:cxnSpLocks/>
          </p:cNvCxnSpPr>
          <p:nvPr/>
        </p:nvCxnSpPr>
        <p:spPr>
          <a:xfrm>
            <a:off x="6543129" y="6990911"/>
            <a:ext cx="2525437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E3BBCCD-2DEA-4BA1-837D-C50FF065A353}"/>
              </a:ext>
            </a:extLst>
          </p:cNvPr>
          <p:cNvCxnSpPr>
            <a:cxnSpLocks/>
          </p:cNvCxnSpPr>
          <p:nvPr/>
        </p:nvCxnSpPr>
        <p:spPr>
          <a:xfrm>
            <a:off x="6594021" y="7702111"/>
            <a:ext cx="2530929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B8CFF-E4A6-4D7C-B9B9-C72F85D1B74F}"/>
              </a:ext>
            </a:extLst>
          </p:cNvPr>
          <p:cNvGrpSpPr/>
          <p:nvPr/>
        </p:nvGrpSpPr>
        <p:grpSpPr>
          <a:xfrm>
            <a:off x="9410940" y="6015992"/>
            <a:ext cx="4622034" cy="4622034"/>
            <a:chOff x="8578456" y="3452294"/>
            <a:chExt cx="3498932" cy="3498932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F155039-4E90-4A35-A734-FE4B0308E44F}"/>
                </a:ext>
              </a:extLst>
            </p:cNvPr>
            <p:cNvSpPr/>
            <p:nvPr/>
          </p:nvSpPr>
          <p:spPr>
            <a:xfrm>
              <a:off x="8693150" y="4945351"/>
              <a:ext cx="3289300" cy="1631950"/>
            </a:xfrm>
            <a:custGeom>
              <a:avLst/>
              <a:gdLst>
                <a:gd name="connsiteX0" fmla="*/ 0 w 3289300"/>
                <a:gd name="connsiteY0" fmla="*/ 508000 h 1631950"/>
                <a:gd name="connsiteX1" fmla="*/ 0 w 3289300"/>
                <a:gd name="connsiteY1" fmla="*/ 933450 h 1631950"/>
                <a:gd name="connsiteX2" fmla="*/ 1238250 w 3289300"/>
                <a:gd name="connsiteY2" fmla="*/ 1631950 h 1631950"/>
                <a:gd name="connsiteX3" fmla="*/ 2876550 w 3289300"/>
                <a:gd name="connsiteY3" fmla="*/ 1358900 h 1631950"/>
                <a:gd name="connsiteX4" fmla="*/ 3289300 w 3289300"/>
                <a:gd name="connsiteY4" fmla="*/ 438150 h 1631950"/>
                <a:gd name="connsiteX5" fmla="*/ 3289300 w 3289300"/>
                <a:gd name="connsiteY5" fmla="*/ 0 h 1631950"/>
                <a:gd name="connsiteX6" fmla="*/ 2838450 w 3289300"/>
                <a:gd name="connsiteY6" fmla="*/ 952500 h 1631950"/>
                <a:gd name="connsiteX7" fmla="*/ 1219200 w 3289300"/>
                <a:gd name="connsiteY7" fmla="*/ 1200150 h 1631950"/>
                <a:gd name="connsiteX8" fmla="*/ 0 w 3289300"/>
                <a:gd name="connsiteY8" fmla="*/ 50800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9300" h="1631950">
                  <a:moveTo>
                    <a:pt x="0" y="508000"/>
                  </a:moveTo>
                  <a:lnTo>
                    <a:pt x="0" y="933450"/>
                  </a:lnTo>
                  <a:lnTo>
                    <a:pt x="1238250" y="1631950"/>
                  </a:lnTo>
                  <a:lnTo>
                    <a:pt x="2876550" y="1358900"/>
                  </a:lnTo>
                  <a:lnTo>
                    <a:pt x="3289300" y="438150"/>
                  </a:lnTo>
                  <a:lnTo>
                    <a:pt x="3289300" y="0"/>
                  </a:lnTo>
                  <a:lnTo>
                    <a:pt x="2838450" y="952500"/>
                  </a:lnTo>
                  <a:lnTo>
                    <a:pt x="1219200" y="120015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1D1D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78" name="Picture 8">
              <a:extLst>
                <a:ext uri="{FF2B5EF4-FFF2-40B4-BE49-F238E27FC236}">
                  <a16:creationId xmlns:a16="http://schemas.microsoft.com/office/drawing/2014/main" id="{BD242B56-2943-4417-99C5-D93F007E2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8456" y="3452294"/>
              <a:ext cx="3498932" cy="3498932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  <a:sp3d extrusionH="381000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3446D184-93CE-4B49-A563-69F7FCFAB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64188B9-8E29-4EEA-8381-6662D6477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2530747-080C-431E-8E7B-12EA35B84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E1E43059-394F-4CBA-97C3-5338055A2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5" name="Picture 104" descr="Icon&#10;&#10;Description automatically generated">
            <a:extLst>
              <a:ext uri="{FF2B5EF4-FFF2-40B4-BE49-F238E27FC236}">
                <a16:creationId xmlns:a16="http://schemas.microsoft.com/office/drawing/2014/main" id="{58305B9A-8E45-4514-85FF-64F9DA689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23961A16-F5C8-4AB3-B483-B578C48D66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D9B9D4B0-F5C8-47F4-9FBE-03C7EA5ABD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CBDAC9AE-A1F0-45F6-8A65-68CFF9273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931" y="4565589"/>
            <a:ext cx="623769" cy="6237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73DF9-FC6A-42AC-9D2A-16BB3016F6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6210062-B466-4CA7-AE1B-B7FBCA6B38FF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B9B7F-0D7A-41A5-B300-788DA0B7E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21C2A9C-EDCC-4071-BC1E-AFAF91BD300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8296" r="7257" b="8200"/>
          <a:stretch/>
        </p:blipFill>
        <p:spPr>
          <a:xfrm>
            <a:off x="1972570" y="5242335"/>
            <a:ext cx="3747302" cy="3747302"/>
          </a:xfrm>
          <a:prstGeom prst="roundRect">
            <a:avLst>
              <a:gd name="adj" fmla="val 9951"/>
            </a:avLst>
          </a:prstGeom>
          <a:ln>
            <a:noFill/>
          </a:ln>
          <a:effectLst/>
          <a:scene3d>
            <a:camera prst="isometricTopUp"/>
            <a:lightRig rig="contrasting" dir="t">
              <a:rot lat="0" lon="0" rev="4200000"/>
            </a:lightRig>
          </a:scene3d>
          <a:sp3d extrusionH="381000" prstMaterial="plastic">
            <a:extrusionClr>
              <a:srgbClr val="115DA9"/>
            </a:extrusionClr>
            <a:contourClr>
              <a:srgbClr val="969696"/>
            </a:contourClr>
          </a:sp3d>
        </p:spPr>
      </p:pic>
      <p:pic>
        <p:nvPicPr>
          <p:cNvPr id="2054" name="Picture 6" descr="Image result for grasshopper3d icon">
            <a:extLst>
              <a:ext uri="{FF2B5EF4-FFF2-40B4-BE49-F238E27FC236}">
                <a16:creationId xmlns:a16="http://schemas.microsoft.com/office/drawing/2014/main" id="{D8A9F445-F788-43DB-A58A-461E20FC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991" y="2496651"/>
            <a:ext cx="3747302" cy="3747302"/>
          </a:xfrm>
          <a:prstGeom prst="roundRect">
            <a:avLst>
              <a:gd name="adj" fmla="val 11192"/>
            </a:avLst>
          </a:prstGeom>
          <a:ln>
            <a:noFill/>
          </a:ln>
          <a:effectLst/>
          <a:scene3d>
            <a:camera prst="isometricTopUp"/>
            <a:lightRig rig="threePt" dir="t"/>
          </a:scene3d>
          <a:sp3d extrusionH="381000"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43AFF0-9025-42E4-BDBB-CA1DC81A7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412" y="119965"/>
            <a:ext cx="3744490" cy="3747301"/>
          </a:xfrm>
          <a:prstGeom prst="roundRect">
            <a:avLst>
              <a:gd name="adj" fmla="val 11192"/>
            </a:avLst>
          </a:prstGeom>
          <a:ln>
            <a:noFill/>
          </a:ln>
          <a:effectLst/>
          <a:scene3d>
            <a:camera prst="isometricTopUp"/>
            <a:lightRig rig="threePt" dir="t"/>
          </a:scene3d>
          <a:sp3d extrusionH="381000" prstMaterial="matte">
            <a:extrusionClr>
              <a:schemeClr val="tx1"/>
            </a:extrusionClr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8CFEE3-BD13-4B4E-86FC-D9D45436B9CF}"/>
              </a:ext>
            </a:extLst>
          </p:cNvPr>
          <p:cNvGrpSpPr/>
          <p:nvPr/>
        </p:nvGrpSpPr>
        <p:grpSpPr>
          <a:xfrm>
            <a:off x="9335266" y="3880234"/>
            <a:ext cx="4622034" cy="4622034"/>
            <a:chOff x="8578456" y="373073"/>
            <a:chExt cx="3498932" cy="349893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4FA8C3-622E-4043-A61F-BEA07AFA2F00}"/>
                </a:ext>
              </a:extLst>
            </p:cNvPr>
            <p:cNvSpPr/>
            <p:nvPr/>
          </p:nvSpPr>
          <p:spPr>
            <a:xfrm>
              <a:off x="8693150" y="1860748"/>
              <a:ext cx="3289300" cy="1631950"/>
            </a:xfrm>
            <a:custGeom>
              <a:avLst/>
              <a:gdLst>
                <a:gd name="connsiteX0" fmla="*/ 0 w 3289300"/>
                <a:gd name="connsiteY0" fmla="*/ 508000 h 1631950"/>
                <a:gd name="connsiteX1" fmla="*/ 0 w 3289300"/>
                <a:gd name="connsiteY1" fmla="*/ 933450 h 1631950"/>
                <a:gd name="connsiteX2" fmla="*/ 1238250 w 3289300"/>
                <a:gd name="connsiteY2" fmla="*/ 1631950 h 1631950"/>
                <a:gd name="connsiteX3" fmla="*/ 2876550 w 3289300"/>
                <a:gd name="connsiteY3" fmla="*/ 1358900 h 1631950"/>
                <a:gd name="connsiteX4" fmla="*/ 3289300 w 3289300"/>
                <a:gd name="connsiteY4" fmla="*/ 438150 h 1631950"/>
                <a:gd name="connsiteX5" fmla="*/ 3289300 w 3289300"/>
                <a:gd name="connsiteY5" fmla="*/ 0 h 1631950"/>
                <a:gd name="connsiteX6" fmla="*/ 2838450 w 3289300"/>
                <a:gd name="connsiteY6" fmla="*/ 952500 h 1631950"/>
                <a:gd name="connsiteX7" fmla="*/ 1219200 w 3289300"/>
                <a:gd name="connsiteY7" fmla="*/ 1200150 h 1631950"/>
                <a:gd name="connsiteX8" fmla="*/ 0 w 3289300"/>
                <a:gd name="connsiteY8" fmla="*/ 508000 h 163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89300" h="1631950">
                  <a:moveTo>
                    <a:pt x="0" y="508000"/>
                  </a:moveTo>
                  <a:lnTo>
                    <a:pt x="0" y="933450"/>
                  </a:lnTo>
                  <a:lnTo>
                    <a:pt x="1238250" y="1631950"/>
                  </a:lnTo>
                  <a:lnTo>
                    <a:pt x="2876550" y="1358900"/>
                  </a:lnTo>
                  <a:lnTo>
                    <a:pt x="3289300" y="438150"/>
                  </a:lnTo>
                  <a:lnTo>
                    <a:pt x="3289300" y="0"/>
                  </a:lnTo>
                  <a:lnTo>
                    <a:pt x="2838450" y="952500"/>
                  </a:lnTo>
                  <a:lnTo>
                    <a:pt x="1219200" y="1200150"/>
                  </a:lnTo>
                  <a:lnTo>
                    <a:pt x="0" y="508000"/>
                  </a:lnTo>
                  <a:close/>
                </a:path>
              </a:pathLst>
            </a:custGeom>
            <a:solidFill>
              <a:srgbClr val="4E4E4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48" name="Picture 2047" descr="Logo&#10;&#10;Description automatically generated">
              <a:extLst>
                <a:ext uri="{FF2B5EF4-FFF2-40B4-BE49-F238E27FC236}">
                  <a16:creationId xmlns:a16="http://schemas.microsoft.com/office/drawing/2014/main" id="{D7F5AC06-E61C-4F71-B86B-B788B0CBD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8456" y="373073"/>
              <a:ext cx="3498932" cy="3498932"/>
            </a:xfrm>
            <a:prstGeom prst="rect">
              <a:avLst/>
            </a:prstGeom>
            <a:scene3d>
              <a:camera prst="isometricTopUp"/>
              <a:lightRig rig="threePt" dir="t"/>
            </a:scene3d>
            <a:sp3d>
              <a:extrusionClr>
                <a:schemeClr val="tx1"/>
              </a:extrusionClr>
            </a:sp3d>
          </p:spPr>
        </p:pic>
      </p:grpSp>
      <p:sp>
        <p:nvSpPr>
          <p:cNvPr id="38" name="Subtitle 3">
            <a:extLst>
              <a:ext uri="{FF2B5EF4-FFF2-40B4-BE49-F238E27FC236}">
                <a16:creationId xmlns:a16="http://schemas.microsoft.com/office/drawing/2014/main" id="{38A800AD-5123-44FB-B808-F274956FA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/>
              <a:t>Up next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614A56-916A-4F51-8C83-546F40416861}"/>
              </a:ext>
            </a:extLst>
          </p:cNvPr>
          <p:cNvSpPr/>
          <p:nvPr/>
        </p:nvSpPr>
        <p:spPr>
          <a:xfrm>
            <a:off x="11451020" y="4335957"/>
            <a:ext cx="1512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API</a:t>
            </a:r>
          </a:p>
        </p:txBody>
      </p:sp>
      <p:sp>
        <p:nvSpPr>
          <p:cNvPr id="44" name="Freeform 15">
            <a:extLst>
              <a:ext uri="{FF2B5EF4-FFF2-40B4-BE49-F238E27FC236}">
                <a16:creationId xmlns:a16="http://schemas.microsoft.com/office/drawing/2014/main" id="{3D062855-5B45-4794-9A55-5C7F5732C4C1}"/>
              </a:ext>
            </a:extLst>
          </p:cNvPr>
          <p:cNvSpPr/>
          <p:nvPr/>
        </p:nvSpPr>
        <p:spPr>
          <a:xfrm>
            <a:off x="14065163" y="2054886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88862CF-BA65-4536-9703-7ECE0064C29D}"/>
              </a:ext>
            </a:extLst>
          </p:cNvPr>
          <p:cNvCxnSpPr>
            <a:cxnSpLocks/>
          </p:cNvCxnSpPr>
          <p:nvPr/>
        </p:nvCxnSpPr>
        <p:spPr>
          <a:xfrm>
            <a:off x="9124950" y="2145726"/>
            <a:ext cx="4907436" cy="0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7877BCF-FEC1-42E3-95D9-3AEAE9D376F8}"/>
              </a:ext>
            </a:extLst>
          </p:cNvPr>
          <p:cNvSpPr/>
          <p:nvPr/>
        </p:nvSpPr>
        <p:spPr>
          <a:xfrm>
            <a:off x="13563604" y="226117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6A07A3-8EA7-45B4-ADF4-4B076477433C}"/>
              </a:ext>
            </a:extLst>
          </p:cNvPr>
          <p:cNvSpPr/>
          <p:nvPr/>
        </p:nvSpPr>
        <p:spPr>
          <a:xfrm>
            <a:off x="9145510" y="2261176"/>
            <a:ext cx="633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358AD6-F437-42AB-ADC8-102E8DB1E484}"/>
              </a:ext>
            </a:extLst>
          </p:cNvPr>
          <p:cNvCxnSpPr>
            <a:cxnSpLocks/>
          </p:cNvCxnSpPr>
          <p:nvPr/>
        </p:nvCxnSpPr>
        <p:spPr>
          <a:xfrm flipV="1">
            <a:off x="9430811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038167-5871-4D2B-A332-3209AC0E1E75}"/>
              </a:ext>
            </a:extLst>
          </p:cNvPr>
          <p:cNvCxnSpPr>
            <a:cxnSpLocks/>
          </p:cNvCxnSpPr>
          <p:nvPr/>
        </p:nvCxnSpPr>
        <p:spPr>
          <a:xfrm flipV="1">
            <a:off x="10764439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404E6665-D5E8-430C-848A-2DF8A47C5B96}"/>
              </a:ext>
            </a:extLst>
          </p:cNvPr>
          <p:cNvSpPr/>
          <p:nvPr/>
        </p:nvSpPr>
        <p:spPr>
          <a:xfrm>
            <a:off x="10277767" y="1381625"/>
            <a:ext cx="973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GsaAPI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</a:p>
        </p:txBody>
      </p:sp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69D33517-4DCD-4C06-823B-4A6D93C0B51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571" y="4401953"/>
            <a:ext cx="597673" cy="28314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8E016E2-C7A6-4EB6-9D42-946D91EB73B3}"/>
              </a:ext>
            </a:extLst>
          </p:cNvPr>
          <p:cNvSpPr/>
          <p:nvPr/>
        </p:nvSpPr>
        <p:spPr>
          <a:xfrm>
            <a:off x="8867386" y="1381625"/>
            <a:ext cx="12298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AdSecAPI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E64AD8-573B-4983-8713-ED9CD31040AC}"/>
              </a:ext>
            </a:extLst>
          </p:cNvPr>
          <p:cNvCxnSpPr>
            <a:cxnSpLocks/>
          </p:cNvCxnSpPr>
          <p:nvPr/>
        </p:nvCxnSpPr>
        <p:spPr>
          <a:xfrm flipV="1">
            <a:off x="12098067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6401B7F-3EB1-4D37-87B8-398949A42176}"/>
              </a:ext>
            </a:extLst>
          </p:cNvPr>
          <p:cNvSpPr/>
          <p:nvPr/>
        </p:nvSpPr>
        <p:spPr>
          <a:xfrm>
            <a:off x="12880222" y="1381625"/>
            <a:ext cx="11849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TDA 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EAB99C-E370-4616-9494-AE8E9CA4DC4A}"/>
              </a:ext>
            </a:extLst>
          </p:cNvPr>
          <p:cNvCxnSpPr>
            <a:cxnSpLocks/>
          </p:cNvCxnSpPr>
          <p:nvPr/>
        </p:nvCxnSpPr>
        <p:spPr>
          <a:xfrm flipV="1">
            <a:off x="13431694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584A5E8-8E95-4C2D-94B0-B4449C69A140}"/>
              </a:ext>
            </a:extLst>
          </p:cNvPr>
          <p:cNvSpPr/>
          <p:nvPr/>
        </p:nvSpPr>
        <p:spPr>
          <a:xfrm>
            <a:off x="11511815" y="1381625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Speckle2.0 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</a:p>
        </p:txBody>
      </p:sp>
      <p:sp>
        <p:nvSpPr>
          <p:cNvPr id="51" name="Freeform 15">
            <a:extLst>
              <a:ext uri="{FF2B5EF4-FFF2-40B4-BE49-F238E27FC236}">
                <a16:creationId xmlns:a16="http://schemas.microsoft.com/office/drawing/2014/main" id="{38537370-DE6C-49A1-A574-46C7F2A16375}"/>
              </a:ext>
            </a:extLst>
          </p:cNvPr>
          <p:cNvSpPr/>
          <p:nvPr/>
        </p:nvSpPr>
        <p:spPr>
          <a:xfrm rot="16200000">
            <a:off x="11404222" y="2327602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374756-F489-4B2B-8D90-C2449CCE791C}"/>
              </a:ext>
            </a:extLst>
          </p:cNvPr>
          <p:cNvCxnSpPr>
            <a:cxnSpLocks/>
          </p:cNvCxnSpPr>
          <p:nvPr/>
        </p:nvCxnSpPr>
        <p:spPr>
          <a:xfrm flipV="1">
            <a:off x="11431253" y="2054886"/>
            <a:ext cx="0" cy="173879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C45850-EAE4-4496-A56D-C2804C2453D5}"/>
              </a:ext>
            </a:extLst>
          </p:cNvPr>
          <p:cNvCxnSpPr>
            <a:cxnSpLocks/>
          </p:cNvCxnSpPr>
          <p:nvPr/>
        </p:nvCxnSpPr>
        <p:spPr>
          <a:xfrm flipV="1">
            <a:off x="11431253" y="2466088"/>
            <a:ext cx="0" cy="265206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FC5D62F-91A1-4D39-92D4-202B10CEC5E6}"/>
              </a:ext>
            </a:extLst>
          </p:cNvPr>
          <p:cNvSpPr/>
          <p:nvPr/>
        </p:nvSpPr>
        <p:spPr>
          <a:xfrm>
            <a:off x="10402770" y="2762788"/>
            <a:ext cx="2056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GsaGrasshopper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b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</a:p>
        </p:txBody>
      </p:sp>
      <p:sp>
        <p:nvSpPr>
          <p:cNvPr id="59" name="Freeform 15">
            <a:extLst>
              <a:ext uri="{FF2B5EF4-FFF2-40B4-BE49-F238E27FC236}">
                <a16:creationId xmlns:a16="http://schemas.microsoft.com/office/drawing/2014/main" id="{F930570D-BE42-486A-8B40-1D39A9D9FC3D}"/>
              </a:ext>
            </a:extLst>
          </p:cNvPr>
          <p:cNvSpPr/>
          <p:nvPr/>
        </p:nvSpPr>
        <p:spPr>
          <a:xfrm rot="16200000">
            <a:off x="10199676" y="2359096"/>
            <a:ext cx="54062" cy="181680"/>
          </a:xfrm>
          <a:custGeom>
            <a:avLst/>
            <a:gdLst>
              <a:gd name="connsiteX0" fmla="*/ 0 w 223520"/>
              <a:gd name="connsiteY0" fmla="*/ 0 h 690880"/>
              <a:gd name="connsiteX1" fmla="*/ 223520 w 223520"/>
              <a:gd name="connsiteY1" fmla="*/ 386080 h 690880"/>
              <a:gd name="connsiteX2" fmla="*/ 60960 w 223520"/>
              <a:gd name="connsiteY2" fmla="*/ 690880 h 690880"/>
              <a:gd name="connsiteX0" fmla="*/ 0 w 223520"/>
              <a:gd name="connsiteY0" fmla="*/ 0 h 761365"/>
              <a:gd name="connsiteX1" fmla="*/ 223520 w 223520"/>
              <a:gd name="connsiteY1" fmla="*/ 386080 h 761365"/>
              <a:gd name="connsiteX2" fmla="*/ 13335 w 223520"/>
              <a:gd name="connsiteY2" fmla="*/ 761365 h 761365"/>
              <a:gd name="connsiteX0" fmla="*/ 5715 w 229235"/>
              <a:gd name="connsiteY0" fmla="*/ 0 h 757555"/>
              <a:gd name="connsiteX1" fmla="*/ 229235 w 229235"/>
              <a:gd name="connsiteY1" fmla="*/ 386080 h 757555"/>
              <a:gd name="connsiteX2" fmla="*/ 0 w 22923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86080 h 757555"/>
              <a:gd name="connsiteX2" fmla="*/ 0 w 225425"/>
              <a:gd name="connsiteY2" fmla="*/ 757555 h 757555"/>
              <a:gd name="connsiteX0" fmla="*/ 1905 w 225425"/>
              <a:gd name="connsiteY0" fmla="*/ 0 h 757555"/>
              <a:gd name="connsiteX1" fmla="*/ 225425 w 225425"/>
              <a:gd name="connsiteY1" fmla="*/ 370840 h 757555"/>
              <a:gd name="connsiteX2" fmla="*/ 0 w 225425"/>
              <a:gd name="connsiteY2" fmla="*/ 757555 h 7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425" h="757555">
                <a:moveTo>
                  <a:pt x="1905" y="0"/>
                </a:moveTo>
                <a:lnTo>
                  <a:pt x="225425" y="370840"/>
                </a:lnTo>
                <a:lnTo>
                  <a:pt x="0" y="757555"/>
                </a:lnTo>
              </a:path>
            </a:pathLst>
          </a:custGeom>
          <a:noFill/>
          <a:ln w="38100" cap="flat">
            <a:solidFill>
              <a:srgbClr val="115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E9DFC5-AA33-41C8-B1C0-5686628FA2DF}"/>
              </a:ext>
            </a:extLst>
          </p:cNvPr>
          <p:cNvCxnSpPr>
            <a:cxnSpLocks/>
          </p:cNvCxnSpPr>
          <p:nvPr/>
        </p:nvCxnSpPr>
        <p:spPr>
          <a:xfrm flipV="1">
            <a:off x="10226707" y="2497582"/>
            <a:ext cx="0" cy="894501"/>
          </a:xfrm>
          <a:prstGeom prst="line">
            <a:avLst/>
          </a:prstGeom>
          <a:ln>
            <a:solidFill>
              <a:srgbClr val="115D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FCA54-D970-43E2-8DCE-42FF26653DE0}"/>
              </a:ext>
            </a:extLst>
          </p:cNvPr>
          <p:cNvSpPr/>
          <p:nvPr/>
        </p:nvSpPr>
        <p:spPr>
          <a:xfrm>
            <a:off x="9069984" y="3392083"/>
            <a:ext cx="2313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AdSecGrasshopper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b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released</a:t>
            </a:r>
          </a:p>
        </p:txBody>
      </p:sp>
    </p:spTree>
    <p:extLst>
      <p:ext uri="{BB962C8B-B14F-4D97-AF65-F5344CB8AC3E}">
        <p14:creationId xmlns:p14="http://schemas.microsoft.com/office/powerpoint/2010/main" val="38632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6" dur="7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8" dur="7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0" dur="7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2" dur="7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4" dur="7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6" dur="7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18" dur="7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77887 0.196 L -0.36224 0.196 L -0.36224 0.26519 L -0.77982 0.26519 L -0.77887 0.196 Z " pathEditMode="relative" rAng="0" ptsTypes="AAAAA">
                                      <p:cBhvr>
                                        <p:cTn id="20" dur="7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79" y="34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/>
      <p:bldP spid="49" grpId="0"/>
      <p:bldP spid="55" grpId="0"/>
      <p:bldP spid="36" grpId="0"/>
      <p:bldP spid="39" grpId="0"/>
      <p:bldP spid="48" grpId="0"/>
      <p:bldP spid="51" grpId="0" animBg="1"/>
      <p:bldP spid="56" grpId="0"/>
      <p:bldP spid="59" grpId="0" animBg="1"/>
      <p:bldP spid="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53F33814-3E77-43C8-B2B0-2B1AD9510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35" y="1565005"/>
            <a:ext cx="6772389" cy="586449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00" y="8381729"/>
            <a:ext cx="14392275" cy="1377696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374F7D4-AEA0-415F-B886-EAB2753519A9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D253EC-4EC5-4951-A626-DD11E80B6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20" y="2041927"/>
            <a:ext cx="4658310" cy="46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8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Open Model &amp; Get Geometry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277A85A-44A2-4B1A-8A10-57BD2D7B6070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2" name="Picture 11" descr="A picture containing text, screenshot, white&#10;&#10;Description automatically generated">
            <a:extLst>
              <a:ext uri="{FF2B5EF4-FFF2-40B4-BE49-F238E27FC236}">
                <a16:creationId xmlns:a16="http://schemas.microsoft.com/office/drawing/2014/main" id="{38ECE873-B06A-4E33-B45B-FB2F5437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" y="2097881"/>
            <a:ext cx="136112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8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GSA Grasshopper Parameters – GSA Reference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F2FACD4-344F-47BA-85EB-C2520C89624E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5D16D-7615-4D65-BF5E-F8E31203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29" y="413143"/>
            <a:ext cx="10160452" cy="9363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A7175-91DB-452A-BE59-6547875EA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5425" y="184540"/>
            <a:ext cx="2324100" cy="98202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E93C48-547E-4058-889C-1A9DBA393013}"/>
              </a:ext>
            </a:extLst>
          </p:cNvPr>
          <p:cNvCxnSpPr>
            <a:cxnSpLocks/>
          </p:cNvCxnSpPr>
          <p:nvPr/>
        </p:nvCxnSpPr>
        <p:spPr>
          <a:xfrm>
            <a:off x="9156700" y="1346200"/>
            <a:ext cx="2984500" cy="82550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74CBFE-5B7F-4751-B652-2ECBA668A994}"/>
              </a:ext>
            </a:extLst>
          </p:cNvPr>
          <p:cNvCxnSpPr>
            <a:cxnSpLocks/>
          </p:cNvCxnSpPr>
          <p:nvPr/>
        </p:nvCxnSpPr>
        <p:spPr>
          <a:xfrm>
            <a:off x="9169400" y="1828800"/>
            <a:ext cx="2971800" cy="1263257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586935-C260-48B4-8739-61605D32E7EC}"/>
              </a:ext>
            </a:extLst>
          </p:cNvPr>
          <p:cNvCxnSpPr>
            <a:cxnSpLocks/>
          </p:cNvCxnSpPr>
          <p:nvPr/>
        </p:nvCxnSpPr>
        <p:spPr>
          <a:xfrm>
            <a:off x="9144000" y="3149600"/>
            <a:ext cx="2781300" cy="212607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188143-515B-4BC9-9AFF-353417966214}"/>
              </a:ext>
            </a:extLst>
          </p:cNvPr>
          <p:cNvCxnSpPr>
            <a:cxnSpLocks/>
          </p:cNvCxnSpPr>
          <p:nvPr/>
        </p:nvCxnSpPr>
        <p:spPr>
          <a:xfrm>
            <a:off x="9302750" y="3746500"/>
            <a:ext cx="2622550" cy="230387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CBA015-846F-43D0-BCF1-844B01FC945E}"/>
              </a:ext>
            </a:extLst>
          </p:cNvPr>
          <p:cNvCxnSpPr>
            <a:cxnSpLocks/>
          </p:cNvCxnSpPr>
          <p:nvPr/>
        </p:nvCxnSpPr>
        <p:spPr>
          <a:xfrm>
            <a:off x="9321800" y="4883150"/>
            <a:ext cx="2628900" cy="75565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B691BF3-C155-48BC-B7FF-F7B8308DE792}"/>
              </a:ext>
            </a:extLst>
          </p:cNvPr>
          <p:cNvSpPr/>
          <p:nvPr/>
        </p:nvSpPr>
        <p:spPr>
          <a:xfrm>
            <a:off x="9131300" y="3396857"/>
            <a:ext cx="127000" cy="673100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986238B-4D10-4084-AD98-01E6D0B98470}"/>
              </a:ext>
            </a:extLst>
          </p:cNvPr>
          <p:cNvSpPr/>
          <p:nvPr/>
        </p:nvSpPr>
        <p:spPr>
          <a:xfrm>
            <a:off x="9124950" y="4295946"/>
            <a:ext cx="133350" cy="11714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412468-7E93-4ED7-8384-09EE1491247D}"/>
              </a:ext>
            </a:extLst>
          </p:cNvPr>
          <p:cNvCxnSpPr>
            <a:cxnSpLocks/>
          </p:cNvCxnSpPr>
          <p:nvPr/>
        </p:nvCxnSpPr>
        <p:spPr>
          <a:xfrm>
            <a:off x="9242425" y="6382943"/>
            <a:ext cx="2492375" cy="1400980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Brace 33">
            <a:extLst>
              <a:ext uri="{FF2B5EF4-FFF2-40B4-BE49-F238E27FC236}">
                <a16:creationId xmlns:a16="http://schemas.microsoft.com/office/drawing/2014/main" id="{44325DA2-15FA-4C7F-AEBC-B7FF86096222}"/>
              </a:ext>
            </a:extLst>
          </p:cNvPr>
          <p:cNvSpPr/>
          <p:nvPr/>
        </p:nvSpPr>
        <p:spPr>
          <a:xfrm flipH="1">
            <a:off x="11877674" y="7122697"/>
            <a:ext cx="154305" cy="1335503"/>
          </a:xfrm>
          <a:prstGeom prst="rightBrace">
            <a:avLst>
              <a:gd name="adj1" fmla="val 75724"/>
              <a:gd name="adj2" fmla="val 50000"/>
            </a:avLst>
          </a:prstGeom>
          <a:ln w="12700">
            <a:solidFill>
              <a:srgbClr val="E626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37833A-F586-4D6B-8954-03CF54E550AA}"/>
              </a:ext>
            </a:extLst>
          </p:cNvPr>
          <p:cNvCxnSpPr>
            <a:cxnSpLocks/>
          </p:cNvCxnSpPr>
          <p:nvPr/>
        </p:nvCxnSpPr>
        <p:spPr>
          <a:xfrm flipV="1">
            <a:off x="9191625" y="1553564"/>
            <a:ext cx="2746375" cy="5771163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CD60F1-943F-46A7-A78D-09D4F2A3BE53}"/>
              </a:ext>
            </a:extLst>
          </p:cNvPr>
          <p:cNvCxnSpPr>
            <a:cxnSpLocks/>
          </p:cNvCxnSpPr>
          <p:nvPr/>
        </p:nvCxnSpPr>
        <p:spPr>
          <a:xfrm>
            <a:off x="10488612" y="9244806"/>
            <a:ext cx="1246188" cy="305594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472361E-9718-4403-A081-DCC26676441A}"/>
              </a:ext>
            </a:extLst>
          </p:cNvPr>
          <p:cNvCxnSpPr>
            <a:cxnSpLocks/>
          </p:cNvCxnSpPr>
          <p:nvPr/>
        </p:nvCxnSpPr>
        <p:spPr>
          <a:xfrm>
            <a:off x="9169400" y="2424422"/>
            <a:ext cx="2971800" cy="227146"/>
          </a:xfrm>
          <a:prstGeom prst="straightConnector1">
            <a:avLst/>
          </a:prstGeom>
          <a:ln w="44450" cap="rnd" cmpd="dbl">
            <a:solidFill>
              <a:srgbClr val="E6262F"/>
            </a:solidFill>
            <a:prstDash val="dash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F4A6B5E-98F3-41A2-9A1C-56ECB1972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87" t="29483" r="81024" b="50000"/>
          <a:stretch/>
        </p:blipFill>
        <p:spPr>
          <a:xfrm>
            <a:off x="502555" y="-519176"/>
            <a:ext cx="2066473" cy="4546126"/>
          </a:xfrm>
          <a:prstGeom prst="corner">
            <a:avLst>
              <a:gd name="adj1" fmla="val 174093"/>
              <a:gd name="adj2" fmla="val 64545"/>
            </a:avLst>
          </a:prstGeom>
        </p:spPr>
      </p:pic>
    </p:spTree>
    <p:extLst>
      <p:ext uri="{BB962C8B-B14F-4D97-AF65-F5344CB8AC3E}">
        <p14:creationId xmlns:p14="http://schemas.microsoft.com/office/powerpoint/2010/main" val="7586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Rhino/GH Geometry correlation with GSA Geometry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9C8B3EC-AA33-4F38-A6A0-0E6EE8DF9EC8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17" name="Picture 16" descr="A picture containing text, first-aid kit, vector graphics&#10;&#10;Description automatically generated">
            <a:extLst>
              <a:ext uri="{FF2B5EF4-FFF2-40B4-BE49-F238E27FC236}">
                <a16:creationId xmlns:a16="http://schemas.microsoft.com/office/drawing/2014/main" id="{74A677E1-5025-4AFF-8218-537DE2A5D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924549"/>
            <a:ext cx="1076326" cy="1076326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0712DD8-6FAC-42B4-B152-FCDB96F11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2671621"/>
            <a:ext cx="1076326" cy="1076326"/>
          </a:xfrm>
          <a:prstGeom prst="rect">
            <a:avLst/>
          </a:prstGeom>
        </p:spPr>
      </p:pic>
      <p:pic>
        <p:nvPicPr>
          <p:cNvPr id="21" name="Picture 20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9E612BA8-C99D-4735-9645-F14B0DF7F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3818236"/>
            <a:ext cx="1076326" cy="1076326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954491B-635E-4F8F-90DE-78E99B1AB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5668421"/>
            <a:ext cx="1076326" cy="1076326"/>
          </a:xfrm>
          <a:prstGeom prst="rect">
            <a:avLst/>
          </a:prstGeom>
        </p:spPr>
      </p:pic>
      <p:pic>
        <p:nvPicPr>
          <p:cNvPr id="25" name="Picture 24" descr="A picture containing text, first-aid kit, clipart&#10;&#10;Description automatically generated">
            <a:extLst>
              <a:ext uri="{FF2B5EF4-FFF2-40B4-BE49-F238E27FC236}">
                <a16:creationId xmlns:a16="http://schemas.microsoft.com/office/drawing/2014/main" id="{0861C303-87AD-4FAF-9663-E4CCB1F3E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7030249"/>
            <a:ext cx="1076326" cy="107632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1FF649A-5960-403A-96C7-1C52662A8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1" y="8164629"/>
            <a:ext cx="1076326" cy="1076326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52A7AAD6-D97D-4DE5-A0DF-CCDCD715C73F}"/>
              </a:ext>
            </a:extLst>
          </p:cNvPr>
          <p:cNvSpPr/>
          <p:nvPr/>
        </p:nvSpPr>
        <p:spPr>
          <a:xfrm>
            <a:off x="836158" y="1164618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0D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C80F936-3EF2-4A9D-8F5E-CF92E383C0C3}"/>
              </a:ext>
            </a:extLst>
          </p:cNvPr>
          <p:cNvSpPr/>
          <p:nvPr/>
        </p:nvSpPr>
        <p:spPr>
          <a:xfrm>
            <a:off x="4153628" y="1164618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6657DF6-B1E4-43D2-88E4-EC6640FF7602}"/>
              </a:ext>
            </a:extLst>
          </p:cNvPr>
          <p:cNvSpPr/>
          <p:nvPr/>
        </p:nvSpPr>
        <p:spPr>
          <a:xfrm>
            <a:off x="836158" y="2776168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D5F235-B605-44F5-9FAE-4B0885B40294}"/>
              </a:ext>
            </a:extLst>
          </p:cNvPr>
          <p:cNvSpPr/>
          <p:nvPr/>
        </p:nvSpPr>
        <p:spPr>
          <a:xfrm>
            <a:off x="836158" y="3922783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CE076E-4896-45D0-9A5D-A085BE0F0349}"/>
              </a:ext>
            </a:extLst>
          </p:cNvPr>
          <p:cNvSpPr/>
          <p:nvPr/>
        </p:nvSpPr>
        <p:spPr>
          <a:xfrm>
            <a:off x="836158" y="5676531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1D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76BA2F5-C684-4C1F-948B-64FF9967809C}"/>
              </a:ext>
            </a:extLst>
          </p:cNvPr>
          <p:cNvSpPr/>
          <p:nvPr/>
        </p:nvSpPr>
        <p:spPr>
          <a:xfrm>
            <a:off x="836158" y="7066310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2D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33BDAE-0DFD-4C3B-B4E0-F87330F2B565}"/>
              </a:ext>
            </a:extLst>
          </p:cNvPr>
          <p:cNvSpPr/>
          <p:nvPr/>
        </p:nvSpPr>
        <p:spPr>
          <a:xfrm>
            <a:off x="836158" y="8255794"/>
            <a:ext cx="867230" cy="867232"/>
          </a:xfrm>
          <a:prstGeom prst="ellipse">
            <a:avLst/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3D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79D599-7941-45EE-89C2-1059475B02C6}"/>
              </a:ext>
            </a:extLst>
          </p:cNvPr>
          <p:cNvSpPr/>
          <p:nvPr/>
        </p:nvSpPr>
        <p:spPr>
          <a:xfrm>
            <a:off x="4153628" y="2776168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Element1D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5ECA3C0-070A-4E2E-963E-56213BE36388}"/>
              </a:ext>
            </a:extLst>
          </p:cNvPr>
          <p:cNvSpPr/>
          <p:nvPr/>
        </p:nvSpPr>
        <p:spPr>
          <a:xfrm>
            <a:off x="4153628" y="3922783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Element2D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95D07E6-BE26-4837-A549-D1197D052EF4}"/>
              </a:ext>
            </a:extLst>
          </p:cNvPr>
          <p:cNvSpPr/>
          <p:nvPr/>
        </p:nvSpPr>
        <p:spPr>
          <a:xfrm>
            <a:off x="4153628" y="5676531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Member1D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CDC208C-9D29-4FD3-8EAB-8C91FBB0BE72}"/>
              </a:ext>
            </a:extLst>
          </p:cNvPr>
          <p:cNvSpPr/>
          <p:nvPr/>
        </p:nvSpPr>
        <p:spPr>
          <a:xfrm>
            <a:off x="4153628" y="7123229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Member2D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40B98A0-3DC0-4A46-A555-55A5740B1F36}"/>
              </a:ext>
            </a:extLst>
          </p:cNvPr>
          <p:cNvSpPr/>
          <p:nvPr/>
        </p:nvSpPr>
        <p:spPr>
          <a:xfrm>
            <a:off x="4153628" y="8314214"/>
            <a:ext cx="1687550" cy="867232"/>
          </a:xfrm>
          <a:prstGeom prst="roundRect">
            <a:avLst>
              <a:gd name="adj" fmla="val 18813"/>
            </a:avLst>
          </a:prstGeom>
          <a:noFill/>
          <a:ln w="44450" cap="rnd" cmpd="dbl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Member3D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3BE6BF5-48F4-4DA3-9AA4-D69FEC2CA3BC}"/>
              </a:ext>
            </a:extLst>
          </p:cNvPr>
          <p:cNvSpPr/>
          <p:nvPr/>
        </p:nvSpPr>
        <p:spPr>
          <a:xfrm>
            <a:off x="6672416" y="1164618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Point3D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(x, y, z)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E442F91-D449-4900-A5C9-71FE7763454D}"/>
              </a:ext>
            </a:extLst>
          </p:cNvPr>
          <p:cNvSpPr/>
          <p:nvPr/>
        </p:nvSpPr>
        <p:spPr>
          <a:xfrm>
            <a:off x="6672416" y="2774072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Line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(x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y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z</a:t>
            </a:r>
            <a:r>
              <a:rPr lang="en-GB" sz="1600" baseline="-25000" dirty="0">
                <a:solidFill>
                  <a:schemeClr val="tx1"/>
                </a:solidFill>
              </a:rPr>
              <a:t>1</a:t>
            </a:r>
            <a:r>
              <a:rPr lang="en-GB" sz="1600" dirty="0">
                <a:solidFill>
                  <a:schemeClr val="tx1"/>
                </a:solidFill>
              </a:rPr>
              <a:t>, x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, y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, z</a:t>
            </a:r>
            <a:r>
              <a:rPr lang="en-GB" sz="1600" baseline="-25000" dirty="0">
                <a:solidFill>
                  <a:schemeClr val="tx1"/>
                </a:solidFill>
              </a:rPr>
              <a:t>2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38260C4-5861-4E2F-BA56-4E67A2C9F66E}"/>
              </a:ext>
            </a:extLst>
          </p:cNvPr>
          <p:cNvSpPr/>
          <p:nvPr/>
        </p:nvSpPr>
        <p:spPr>
          <a:xfrm>
            <a:off x="6672416" y="3953757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Mesh</a:t>
            </a:r>
          </a:p>
          <a:p>
            <a:pPr marL="711200" algn="ctr"/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Verticies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FaceList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98361F-37DD-40D0-B962-8932ECF41C33}"/>
              </a:ext>
            </a:extLst>
          </p:cNvPr>
          <p:cNvSpPr/>
          <p:nvPr/>
        </p:nvSpPr>
        <p:spPr>
          <a:xfrm>
            <a:off x="6672418" y="5676531"/>
            <a:ext cx="4219042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0113" algn="ctr"/>
            <a:r>
              <a:rPr lang="en-GB" sz="1600" b="1" dirty="0" err="1">
                <a:solidFill>
                  <a:schemeClr val="tx1"/>
                </a:solidFill>
              </a:rPr>
              <a:t>PolyCurve</a:t>
            </a:r>
            <a:r>
              <a:rPr lang="en-GB" sz="1600" dirty="0">
                <a:solidFill>
                  <a:schemeClr val="tx1"/>
                </a:solidFill>
              </a:rPr>
              <a:t> (Arc or Polyline)</a:t>
            </a:r>
          </a:p>
          <a:p>
            <a:pPr marL="900113" algn="ctr"/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TopologyList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666BFCF-72C5-41F8-A9A8-836EA0847C5A}"/>
              </a:ext>
            </a:extLst>
          </p:cNvPr>
          <p:cNvSpPr/>
          <p:nvPr/>
        </p:nvSpPr>
        <p:spPr>
          <a:xfrm>
            <a:off x="6672416" y="7138716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Planar </a:t>
            </a:r>
            <a:r>
              <a:rPr lang="en-GB" sz="1600" b="1" dirty="0" err="1">
                <a:solidFill>
                  <a:schemeClr val="tx1"/>
                </a:solidFill>
              </a:rPr>
              <a:t>BRep</a:t>
            </a:r>
            <a:r>
              <a:rPr lang="en-GB" sz="1600" b="1" dirty="0">
                <a:solidFill>
                  <a:schemeClr val="tx1"/>
                </a:solidFill>
              </a:rPr>
              <a:t> 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(Edges, </a:t>
            </a:r>
            <a:r>
              <a:rPr lang="en-GB" sz="1600" dirty="0" err="1">
                <a:solidFill>
                  <a:schemeClr val="tx1"/>
                </a:solidFill>
              </a:rPr>
              <a:t>inc.Lines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inc.Pts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99B6197-8877-453E-B7A8-89FAE554CA66}"/>
              </a:ext>
            </a:extLst>
          </p:cNvPr>
          <p:cNvSpPr/>
          <p:nvPr/>
        </p:nvSpPr>
        <p:spPr>
          <a:xfrm>
            <a:off x="6672416" y="8345188"/>
            <a:ext cx="4219043" cy="836258"/>
          </a:xfrm>
          <a:prstGeom prst="roundRect">
            <a:avLst>
              <a:gd name="adj" fmla="val 30321"/>
            </a:avLst>
          </a:prstGeom>
          <a:solidFill>
            <a:srgbClr val="000000">
              <a:alpha val="20000"/>
            </a:srgbClr>
          </a:solidFill>
          <a:ln w="31750" cap="rnd" cmpd="sng">
            <a:solidFill>
              <a:schemeClr val="tx1">
                <a:lumMod val="65000"/>
                <a:lumOff val="3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11200" algn="ctr"/>
            <a:r>
              <a:rPr lang="en-GB" sz="1600" b="1" dirty="0">
                <a:solidFill>
                  <a:schemeClr val="tx1"/>
                </a:solidFill>
              </a:rPr>
              <a:t>Solid </a:t>
            </a:r>
            <a:r>
              <a:rPr lang="en-GB" sz="1600" dirty="0">
                <a:solidFill>
                  <a:schemeClr val="tx1"/>
                </a:solidFill>
              </a:rPr>
              <a:t>(Closed Mesh)</a:t>
            </a:r>
            <a:br>
              <a:rPr lang="en-GB" sz="1600" dirty="0">
                <a:solidFill>
                  <a:schemeClr val="tx1"/>
                </a:solidFill>
              </a:rPr>
            </a:br>
            <a:r>
              <a:rPr lang="en-GB" sz="1600" dirty="0">
                <a:solidFill>
                  <a:schemeClr val="tx1"/>
                </a:solidFill>
              </a:rPr>
              <a:t>(</a:t>
            </a:r>
            <a:r>
              <a:rPr lang="en-GB" sz="1600" dirty="0" err="1">
                <a:solidFill>
                  <a:schemeClr val="tx1"/>
                </a:solidFill>
              </a:rPr>
              <a:t>Verticies</a:t>
            </a:r>
            <a:r>
              <a:rPr lang="en-GB" sz="1600" dirty="0">
                <a:solidFill>
                  <a:schemeClr val="tx1"/>
                </a:solidFill>
              </a:rPr>
              <a:t>, </a:t>
            </a:r>
            <a:r>
              <a:rPr lang="en-GB" sz="1600" dirty="0" err="1">
                <a:solidFill>
                  <a:schemeClr val="tx1"/>
                </a:solidFill>
              </a:rPr>
              <a:t>FaceList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A2680D9-4DE8-4D83-918B-88B42324D954}"/>
              </a:ext>
            </a:extLst>
          </p:cNvPr>
          <p:cNvGrpSpPr/>
          <p:nvPr/>
        </p:nvGrpSpPr>
        <p:grpSpPr>
          <a:xfrm rot="10800000">
            <a:off x="11003492" y="8702792"/>
            <a:ext cx="415841" cy="248930"/>
            <a:chOff x="7458097" y="3165705"/>
            <a:chExt cx="415841" cy="248930"/>
          </a:xfrm>
        </p:grpSpPr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6783B70A-2FA0-4E22-A6D8-84C59E992253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C59EC1B-E4FD-4C72-943F-ECEEB859A9E1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CFDF33-E8F1-4287-9866-ED72F9F2DCB8}"/>
              </a:ext>
            </a:extLst>
          </p:cNvPr>
          <p:cNvSpPr txBox="1"/>
          <p:nvPr/>
        </p:nvSpPr>
        <p:spPr>
          <a:xfrm>
            <a:off x="11572876" y="8538251"/>
            <a:ext cx="318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auo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-capped if not 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mesh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4D87C0E-C847-4984-B3E9-CFAAD5482381}"/>
              </a:ext>
            </a:extLst>
          </p:cNvPr>
          <p:cNvGrpSpPr/>
          <p:nvPr/>
        </p:nvGrpSpPr>
        <p:grpSpPr>
          <a:xfrm rot="10800000">
            <a:off x="11003492" y="7422561"/>
            <a:ext cx="415841" cy="248930"/>
            <a:chOff x="7458097" y="3165705"/>
            <a:chExt cx="415841" cy="248930"/>
          </a:xfrm>
        </p:grpSpPr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0DE2BDC1-15FA-4BBF-9E1A-78436EC27D6C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CEFD88D-7E13-4624-B822-F5C05104D7A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6104094-8F46-4A5A-9AC5-313264DF6448}"/>
              </a:ext>
            </a:extLst>
          </p:cNvPr>
          <p:cNvSpPr txBox="1"/>
          <p:nvPr/>
        </p:nvSpPr>
        <p:spPr>
          <a:xfrm>
            <a:off x="11572876" y="6906692"/>
            <a:ext cx="354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BRep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planar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edges and incl.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Arcs and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Inclusion Pts and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auto-projected onto plane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AD902D1-1F41-4F58-B13D-2C805C848131}"/>
              </a:ext>
            </a:extLst>
          </p:cNvPr>
          <p:cNvGrpSpPr/>
          <p:nvPr/>
        </p:nvGrpSpPr>
        <p:grpSpPr>
          <a:xfrm rot="10800000">
            <a:off x="11003492" y="5942088"/>
            <a:ext cx="415841" cy="248930"/>
            <a:chOff x="7458097" y="3165705"/>
            <a:chExt cx="415841" cy="248930"/>
          </a:xfrm>
        </p:grpSpPr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A3EFA604-44BE-4A0C-B84B-B62F015B08C6}"/>
                </a:ext>
              </a:extLst>
            </p:cNvPr>
            <p:cNvSpPr/>
            <p:nvPr/>
          </p:nvSpPr>
          <p:spPr>
            <a:xfrm>
              <a:off x="7799864" y="3165705"/>
              <a:ext cx="74074" cy="248930"/>
            </a:xfrm>
            <a:custGeom>
              <a:avLst/>
              <a:gdLst>
                <a:gd name="connsiteX0" fmla="*/ 0 w 223520"/>
                <a:gd name="connsiteY0" fmla="*/ 0 h 690880"/>
                <a:gd name="connsiteX1" fmla="*/ 223520 w 223520"/>
                <a:gd name="connsiteY1" fmla="*/ 386080 h 690880"/>
                <a:gd name="connsiteX2" fmla="*/ 60960 w 223520"/>
                <a:gd name="connsiteY2" fmla="*/ 690880 h 690880"/>
                <a:gd name="connsiteX0" fmla="*/ 0 w 223520"/>
                <a:gd name="connsiteY0" fmla="*/ 0 h 761365"/>
                <a:gd name="connsiteX1" fmla="*/ 223520 w 223520"/>
                <a:gd name="connsiteY1" fmla="*/ 386080 h 761365"/>
                <a:gd name="connsiteX2" fmla="*/ 13335 w 223520"/>
                <a:gd name="connsiteY2" fmla="*/ 761365 h 761365"/>
                <a:gd name="connsiteX0" fmla="*/ 5715 w 229235"/>
                <a:gd name="connsiteY0" fmla="*/ 0 h 757555"/>
                <a:gd name="connsiteX1" fmla="*/ 229235 w 229235"/>
                <a:gd name="connsiteY1" fmla="*/ 386080 h 757555"/>
                <a:gd name="connsiteX2" fmla="*/ 0 w 22923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86080 h 757555"/>
                <a:gd name="connsiteX2" fmla="*/ 0 w 225425"/>
                <a:gd name="connsiteY2" fmla="*/ 757555 h 757555"/>
                <a:gd name="connsiteX0" fmla="*/ 1905 w 225425"/>
                <a:gd name="connsiteY0" fmla="*/ 0 h 757555"/>
                <a:gd name="connsiteX1" fmla="*/ 225425 w 225425"/>
                <a:gd name="connsiteY1" fmla="*/ 370840 h 757555"/>
                <a:gd name="connsiteX2" fmla="*/ 0 w 225425"/>
                <a:gd name="connsiteY2" fmla="*/ 757555 h 75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425" h="757555">
                  <a:moveTo>
                    <a:pt x="1905" y="0"/>
                  </a:moveTo>
                  <a:lnTo>
                    <a:pt x="225425" y="370840"/>
                  </a:lnTo>
                  <a:lnTo>
                    <a:pt x="0" y="757555"/>
                  </a:lnTo>
                </a:path>
              </a:pathLst>
            </a:custGeom>
            <a:noFill/>
            <a:ln w="38100" cap="flat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CE9DE9A-BD16-465B-AD2A-1D6117088697}"/>
                </a:ext>
              </a:extLst>
            </p:cNvPr>
            <p:cNvCxnSpPr>
              <a:cxnSpLocks/>
            </p:cNvCxnSpPr>
            <p:nvPr/>
          </p:nvCxnSpPr>
          <p:spPr>
            <a:xfrm>
              <a:off x="7458097" y="3290170"/>
              <a:ext cx="32512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28FF2AB-933A-49FD-9295-9AAC4778FC65}"/>
              </a:ext>
            </a:extLst>
          </p:cNvPr>
          <p:cNvSpPr txBox="1"/>
          <p:nvPr/>
        </p:nvSpPr>
        <p:spPr>
          <a:xfrm>
            <a:off x="11572876" y="5802272"/>
            <a:ext cx="2600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Nurbs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crv</a:t>
            </a:r>
            <a:r>
              <a:rPr lang="en-GB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auto-converted to Arc or Polyline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E800-69A5-4C98-B160-E70FAE22BD7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4647" y="1315838"/>
            <a:ext cx="1181100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F3913-91FD-4D0A-B8E7-292BEB19AD9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5597" y="2898447"/>
            <a:ext cx="1219200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AC927-6A2B-4569-AAC2-F08600B676E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172" y="4057561"/>
            <a:ext cx="116205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4A382-57CF-4683-B69E-F23F2FA52F3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68922" y="5781534"/>
            <a:ext cx="1257300" cy="657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3EB792-6B6C-4925-9034-48FF9B48EEB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rcRect b="18808"/>
          <a:stretch/>
        </p:blipFill>
        <p:spPr>
          <a:xfrm>
            <a:off x="6578447" y="7294419"/>
            <a:ext cx="1333500" cy="5181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759AED5-01B5-4D64-A1D4-372C7DA38C5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0C8"/>
              </a:clrFrom>
              <a:clrTo>
                <a:srgbClr val="D4D0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49897" y="8456226"/>
            <a:ext cx="11620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On-the-fly conversions from existing GSA Model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98B122-5BE9-44AD-AD04-0BCDE4C71A32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9118A-B7C6-4B75-AF81-87A64A510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214"/>
            <a:ext cx="15119350" cy="7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BADFE-0157-4294-9EC3-B4E9EC2ED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Properties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24B617-13A0-4641-B354-FE950996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69527-9436-478D-9DE5-95F0821531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E77EA1-7275-4FBA-A800-CC47CC5D846A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71836-EE6F-4474-A8B9-62D7E5608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74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8AE09-BFD4-4273-B75F-BF2EC2F67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299" y="10081013"/>
            <a:ext cx="14392275" cy="610800"/>
          </a:xfrm>
        </p:spPr>
        <p:txBody>
          <a:bodyPr anchor="ctr"/>
          <a:lstStyle/>
          <a:p>
            <a:r>
              <a:rPr lang="en-GB" dirty="0"/>
              <a:t>Create Section and Property 2D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3E9E9-1753-4F73-95B7-E1BB0DCDA02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013973-EA5D-42C6-8BBB-00462E2CBCF9}" type="datetime1">
              <a:rPr lang="en-US" smtClean="0"/>
              <a:t>7/28/2021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292A8-FD7F-4DA7-9888-D8E0195B1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GSA Grasshopper Plugin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034E6-EAB9-4090-A2B7-41182CDD7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1812"/>
            <a:ext cx="15119350" cy="75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1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rup mod colour swatch">
      <a:dk1>
        <a:srgbClr val="000000"/>
      </a:dk1>
      <a:lt1>
        <a:srgbClr val="FFFFFF"/>
      </a:lt1>
      <a:dk2>
        <a:srgbClr val="136283"/>
      </a:dk2>
      <a:lt2>
        <a:srgbClr val="FFFFFF"/>
      </a:lt2>
      <a:accent1>
        <a:srgbClr val="136283"/>
      </a:accent1>
      <a:accent2>
        <a:srgbClr val="990099"/>
      </a:accent2>
      <a:accent3>
        <a:srgbClr val="D60093"/>
      </a:accent3>
      <a:accent4>
        <a:srgbClr val="F15A22"/>
      </a:accent4>
      <a:accent5>
        <a:srgbClr val="F99D1C"/>
      </a:accent5>
      <a:accent6>
        <a:srgbClr val="009999"/>
      </a:accent6>
      <a:hlink>
        <a:srgbClr val="00FFFF"/>
      </a:hlink>
      <a:folHlink>
        <a:srgbClr val="33CCCC"/>
      </a:folHlink>
    </a:clrScheme>
    <a:fontScheme name="Segoe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up-pres-template_kpn.pptx" id="{27C20E0A-52F7-4D62-9665-8C803AC38F0C}" vid="{AFD6364F-2744-4151-B1FF-887B0B7DC5C0}"/>
    </a:ext>
  </a:extLst>
</a:theme>
</file>

<file path=ppt/theme/theme2.xml><?xml version="1.0" encoding="utf-8"?>
<a:theme xmlns:a="http://schemas.openxmlformats.org/drawingml/2006/main" name="Digital 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port layou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Arup-pres-template_kpn</Template>
  <TotalTime>2425</TotalTime>
  <Words>1074</Words>
  <Application>Microsoft Office PowerPoint</Application>
  <PresentationFormat>Custom</PresentationFormat>
  <Paragraphs>304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Times New Roman</vt:lpstr>
      <vt:lpstr>Office Theme</vt:lpstr>
      <vt:lpstr>Digital backgrounds</vt:lpstr>
      <vt:lpstr>Report layout</vt:lpstr>
      <vt:lpstr>GSA Grasshopper Plugin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</vt:lpstr>
      <vt:lpstr>PowerPoint Presentation</vt:lpstr>
      <vt:lpstr>PowerPoint Presentation</vt:lpstr>
      <vt:lpstr>Loads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geometry</vt:lpstr>
      <vt:lpstr>PowerPoint Presentation</vt:lpstr>
      <vt:lpstr>PowerPoint Presentation</vt:lpstr>
      <vt:lpstr>PowerPoint Presentation</vt:lpstr>
      <vt:lpstr>Assemble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Installing Plugin</vt:lpstr>
      <vt:lpstr>PowerPoint Presentation</vt:lpstr>
      <vt:lpstr>PowerPoint Presentation</vt:lpstr>
      <vt:lpstr>Rhino.Inside.Revit</vt:lpstr>
      <vt:lpstr>PowerPoint Presentation</vt:lpstr>
      <vt:lpstr>PowerPoint Presentation</vt:lpstr>
      <vt:lpstr>PowerPoint Presentation</vt:lpstr>
      <vt:lpstr>Wrap up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Kristjan Nielsen</dc:creator>
  <cp:lastModifiedBy>Kristjan Nielsen</cp:lastModifiedBy>
  <cp:revision>136</cp:revision>
  <dcterms:created xsi:type="dcterms:W3CDTF">2018-07-05T14:00:29Z</dcterms:created>
  <dcterms:modified xsi:type="dcterms:W3CDTF">2021-07-28T17:36:17Z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2fa3fd3-029b-403d-91b4-1dc930cb0e60_Enabled">
    <vt:lpwstr>true</vt:lpwstr>
  </property>
  <property fmtid="{D5CDD505-2E9C-101B-9397-08002B2CF9AE}" pid="3" name="MSIP_Label_82fa3fd3-029b-403d-91b4-1dc930cb0e60_SetDate">
    <vt:lpwstr>2021-01-28T17:54:37Z</vt:lpwstr>
  </property>
  <property fmtid="{D5CDD505-2E9C-101B-9397-08002B2CF9AE}" pid="4" name="MSIP_Label_82fa3fd3-029b-403d-91b4-1dc930cb0e60_Method">
    <vt:lpwstr>Standard</vt:lpwstr>
  </property>
  <property fmtid="{D5CDD505-2E9C-101B-9397-08002B2CF9AE}" pid="5" name="MSIP_Label_82fa3fd3-029b-403d-91b4-1dc930cb0e60_Name">
    <vt:lpwstr>82fa3fd3-029b-403d-91b4-1dc930cb0e60</vt:lpwstr>
  </property>
  <property fmtid="{D5CDD505-2E9C-101B-9397-08002B2CF9AE}" pid="6" name="MSIP_Label_82fa3fd3-029b-403d-91b4-1dc930cb0e60_SiteId">
    <vt:lpwstr>4ae48b41-0137-4599-8661-fc641fe77bea</vt:lpwstr>
  </property>
  <property fmtid="{D5CDD505-2E9C-101B-9397-08002B2CF9AE}" pid="7" name="MSIP_Label_82fa3fd3-029b-403d-91b4-1dc930cb0e60_ActionId">
    <vt:lpwstr>6cafcd9c-ddc6-4e85-a130-3e51b0a8de00</vt:lpwstr>
  </property>
  <property fmtid="{D5CDD505-2E9C-101B-9397-08002B2CF9AE}" pid="8" name="MSIP_Label_82fa3fd3-029b-403d-91b4-1dc930cb0e60_ContentBits">
    <vt:lpwstr>0</vt:lpwstr>
  </property>
</Properties>
</file>